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notesSlides/notesSlide19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3.xml" ContentType="application/vnd.openxmlformats-officedocument.themeOverride+xml"/>
  <Override PartName="/ppt/notesSlides/notesSlide23.xml" ContentType="application/vnd.openxmlformats-officedocument.presentationml.notesSl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4.xml" ContentType="application/vnd.openxmlformats-officedocument.presentationml.notesSlid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8"/>
  </p:notesMasterIdLst>
  <p:sldIdLst>
    <p:sldId id="463" r:id="rId2"/>
    <p:sldId id="285" r:id="rId3"/>
    <p:sldId id="287" r:id="rId4"/>
    <p:sldId id="426" r:id="rId5"/>
    <p:sldId id="427" r:id="rId6"/>
    <p:sldId id="431" r:id="rId7"/>
    <p:sldId id="429" r:id="rId8"/>
    <p:sldId id="462" r:id="rId9"/>
    <p:sldId id="430" r:id="rId10"/>
    <p:sldId id="423" r:id="rId11"/>
    <p:sldId id="434" r:id="rId12"/>
    <p:sldId id="441" r:id="rId13"/>
    <p:sldId id="443" r:id="rId14"/>
    <p:sldId id="464" r:id="rId15"/>
    <p:sldId id="478" r:id="rId16"/>
    <p:sldId id="445" r:id="rId17"/>
    <p:sldId id="446" r:id="rId18"/>
    <p:sldId id="479" r:id="rId19"/>
    <p:sldId id="466" r:id="rId20"/>
    <p:sldId id="469" r:id="rId21"/>
    <p:sldId id="470" r:id="rId22"/>
    <p:sldId id="480" r:id="rId23"/>
    <p:sldId id="481" r:id="rId24"/>
    <p:sldId id="485" r:id="rId25"/>
    <p:sldId id="484" r:id="rId26"/>
    <p:sldId id="483" r:id="rId27"/>
    <p:sldId id="447" r:id="rId28"/>
    <p:sldId id="487" r:id="rId29"/>
    <p:sldId id="449" r:id="rId30"/>
    <p:sldId id="486" r:id="rId31"/>
    <p:sldId id="489" r:id="rId32"/>
    <p:sldId id="490" r:id="rId33"/>
    <p:sldId id="491" r:id="rId34"/>
    <p:sldId id="492" r:id="rId35"/>
    <p:sldId id="493" r:id="rId36"/>
    <p:sldId id="494" r:id="rId37"/>
    <p:sldId id="495" r:id="rId38"/>
    <p:sldId id="453" r:id="rId39"/>
    <p:sldId id="496" r:id="rId40"/>
    <p:sldId id="456" r:id="rId41"/>
    <p:sldId id="499" r:id="rId42"/>
    <p:sldId id="498" r:id="rId43"/>
    <p:sldId id="288" r:id="rId44"/>
    <p:sldId id="459" r:id="rId45"/>
    <p:sldId id="460" r:id="rId46"/>
    <p:sldId id="294" r:id="rId47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79" autoAdjust="0"/>
    <p:restoredTop sz="95226" autoAdjust="0"/>
  </p:normalViewPr>
  <p:slideViewPr>
    <p:cSldViewPr snapToGrid="0" snapToObjects="1">
      <p:cViewPr varScale="1">
        <p:scale>
          <a:sx n="78" d="100"/>
          <a:sy n="78" d="100"/>
        </p:scale>
        <p:origin x="1037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https://cdmsmithonline.sharepoint.com/sites/Extranet/Projects/001-251260/Internal/01_Zesp&#243;&#322;/0_CDM/001_PROJEKTY%20IIaPGW/Roz_3_Charakterystyka/Dane%20&#378;r&#243;d&#322;owe/Wykresy.xlsb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https://cdmsmithonline.sharepoint.com/sites/Extranet/Projects/001-251260/Internal/01_Zesp&#243;&#322;/0_CDM/001_PROJEKTY%20IIaPGW/Roz_3_Charakterystyka/Dane%20&#378;r&#243;d&#322;owe/Wykresy.xlsb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https://cdmsmithonline.sharepoint.com/sites/Extranet/Projects/001-251260/Internal/01_Zesp&#243;&#322;/0_CDM/001_PROJEKTY%20IIaPGW/Roz_3_Charakterystyka/Dane%20&#378;r&#243;d&#322;owe/Wykresy.xlsb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366840144419675"/>
          <c:y val="7.2506929428056893E-2"/>
          <c:w val="0.4318827907265036"/>
          <c:h val="0.8199664193296895"/>
        </c:manualLayout>
      </c:layout>
      <c:pieChart>
        <c:varyColors val="1"/>
        <c:ser>
          <c:idx val="0"/>
          <c:order val="0"/>
          <c:tx>
            <c:strRef>
              <c:f>IIaPGWCLC!$F$15:$I$15</c:f>
              <c:strCache>
                <c:ptCount val="4"/>
                <c:pt idx="0">
                  <c:v>Udz_rol%</c:v>
                </c:pt>
                <c:pt idx="1">
                  <c:v>Udz_pow_antrop%</c:v>
                </c:pt>
                <c:pt idx="2">
                  <c:v>Udz_les%</c:v>
                </c:pt>
                <c:pt idx="3">
                  <c:v>Udz_poz%</c:v>
                </c:pt>
              </c:strCache>
            </c:strRef>
          </c:tx>
          <c:dPt>
            <c:idx val="0"/>
            <c:bubble3D val="0"/>
            <c:spPr>
              <a:solidFill>
                <a:srgbClr val="FFC000">
                  <a:lumMod val="5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E4B6-4837-8E0F-71410BDD33D4}"/>
              </c:ext>
            </c:extLst>
          </c:dPt>
          <c:dPt>
            <c:idx val="1"/>
            <c:bubble3D val="0"/>
            <c:spPr>
              <a:solidFill>
                <a:sysClr val="windowText" lastClr="000000"/>
              </a:solidFill>
            </c:spPr>
            <c:extLst>
              <c:ext xmlns:c16="http://schemas.microsoft.com/office/drawing/2014/chart" uri="{C3380CC4-5D6E-409C-BE32-E72D297353CC}">
                <c16:uniqueId val="{00000003-E4B6-4837-8E0F-71410BDD33D4}"/>
              </c:ext>
            </c:extLst>
          </c:dPt>
          <c:dPt>
            <c:idx val="2"/>
            <c:bubble3D val="0"/>
            <c:spPr>
              <a:solidFill>
                <a:srgbClr val="70AD47"/>
              </a:solidFill>
            </c:spPr>
            <c:extLst>
              <c:ext xmlns:c16="http://schemas.microsoft.com/office/drawing/2014/chart" uri="{C3380CC4-5D6E-409C-BE32-E72D297353CC}">
                <c16:uniqueId val="{00000005-E4B6-4837-8E0F-71410BDD33D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C9BC0BD5-7176-412E-9115-10C5C9BB8D40}" type="VALUE">
                      <a:rPr lang="en-US"/>
                      <a:pPr/>
                      <a:t>[WARTOŚĆ]</a:t>
                    </a:fld>
                    <a:r>
                      <a:rPr lang="en-US"/>
                      <a:t>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4B6-4837-8E0F-71410BDD33D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D53B39D0-3D7F-41C3-A5D6-E6C9A0D5478F}" type="VALUE">
                      <a:rPr lang="en-US"/>
                      <a:pPr/>
                      <a:t>[WARTOŚĆ]</a:t>
                    </a:fld>
                    <a:r>
                      <a:rPr lang="en-US"/>
                      <a:t>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4B6-4837-8E0F-71410BDD33D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34,0%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E4B6-4837-8E0F-71410BDD33D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783490E4-ACC1-4D5A-8332-2A48909E5682}" type="VALUE">
                      <a:rPr lang="en-US"/>
                      <a:pPr/>
                      <a:t>[WARTOŚĆ]</a:t>
                    </a:fld>
                    <a:r>
                      <a:rPr lang="en-US"/>
                      <a:t>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E4B6-4837-8E0F-71410BDD33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  <a:highlight>
                      <a:srgbClr val="000000"/>
                    </a:highlight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Wisła!$L$3:$L$6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IIaPGWCLC!$F$22:$I$22</c:f>
              <c:numCache>
                <c:formatCode>0.0</c:formatCode>
                <c:ptCount val="4"/>
                <c:pt idx="0">
                  <c:v>57.4</c:v>
                </c:pt>
                <c:pt idx="1">
                  <c:v>4.8</c:v>
                </c:pt>
                <c:pt idx="2">
                  <c:v>34</c:v>
                </c:pt>
                <c:pt idx="3">
                  <c:v>3.8000000000000114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4B6-4837-8E0F-71410BDD33D4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.60515828830364438"/>
          <c:y val="0.12864363278235622"/>
          <c:w val="0.37270181916915557"/>
          <c:h val="0.76046511875780742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0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169522684952516"/>
          <c:w val="0.73638207658232246"/>
          <c:h val="0.73214555764151645"/>
        </c:manualLayout>
      </c:layout>
      <c:pieChart>
        <c:varyColors val="1"/>
        <c:ser>
          <c:idx val="0"/>
          <c:order val="0"/>
          <c:spPr>
            <a:solidFill>
              <a:schemeClr val="accent6"/>
            </a:solidFill>
          </c:spPr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26B-4978-98C8-7BE35D4FADA4}"/>
              </c:ext>
            </c:extLst>
          </c:dPt>
          <c:dPt>
            <c:idx val="1"/>
            <c:bubble3D val="0"/>
            <c:explosion val="1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26B-4978-98C8-7BE35D4FADA4}"/>
              </c:ext>
            </c:extLst>
          </c:dPt>
          <c:dPt>
            <c:idx val="2"/>
            <c:bubble3D val="0"/>
            <c:explosion val="11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26B-4978-98C8-7BE35D4FADA4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DolnaWisla!$D$28:$F$28</c:f>
              <c:strCache>
                <c:ptCount val="3"/>
                <c:pt idx="0">
                  <c:v>NAT</c:v>
                </c:pt>
                <c:pt idx="1">
                  <c:v>SCW</c:v>
                </c:pt>
                <c:pt idx="2">
                  <c:v>SZCW</c:v>
                </c:pt>
              </c:strCache>
            </c:strRef>
          </c:cat>
          <c:val>
            <c:numRef>
              <c:f>DolnaWisla!$D$30:$F$30</c:f>
              <c:numCache>
                <c:formatCode>0%</c:formatCode>
                <c:ptCount val="3"/>
                <c:pt idx="0">
                  <c:v>0.84593837535014005</c:v>
                </c:pt>
                <c:pt idx="1">
                  <c:v>4.7619047619047616E-2</c:v>
                </c:pt>
                <c:pt idx="2">
                  <c:v>0.10644257703081232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26B-4978-98C8-7BE35D4FADA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solidFill>
          <a:schemeClr val="bg1"/>
        </a:solidFill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186701435260774"/>
          <c:y val="0.40595990779679242"/>
          <c:w val="0.22230621175579479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tx1"/>
            </a:solidFill>
          </c:spPr>
          <c:dPt>
            <c:idx val="0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E76-48E3-AB49-5ED20C952E0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ŚrodkowaWisla!$G$28</c:f>
              <c:strCache>
                <c:ptCount val="1"/>
                <c:pt idx="0">
                  <c:v>SZCW</c:v>
                </c:pt>
              </c:strCache>
            </c:strRef>
          </c:cat>
          <c:val>
            <c:numRef>
              <c:f>ŚrodkowaWisla!$G$30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76-48E3-AB49-5ED20C952E0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465577600205257"/>
          <c:y val="0.40595982793817442"/>
          <c:w val="0.22024934423074979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</c:spPr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98D-4A8C-85F0-F873DC9D3EC1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98D-4A8C-85F0-F873DC9D3EC1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DolnaWisla!$H$28:$I$28</c:f>
              <c:strCache>
                <c:ptCount val="2"/>
                <c:pt idx="0">
                  <c:v>NAT</c:v>
                </c:pt>
                <c:pt idx="1">
                  <c:v>SZCW</c:v>
                </c:pt>
              </c:strCache>
            </c:strRef>
          </c:cat>
          <c:val>
            <c:numRef>
              <c:f>DolnaWisla!$H$30:$I$30</c:f>
              <c:numCache>
                <c:formatCode>0%</c:formatCode>
                <c:ptCount val="2"/>
                <c:pt idx="0">
                  <c:v>0.96928327645051193</c:v>
                </c:pt>
                <c:pt idx="1">
                  <c:v>3.0716723549488054E-2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8D-4A8C-85F0-F873DC9D3EC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894317341678562"/>
          <c:y val="0.40595982793817442"/>
          <c:w val="0.21596194681601663"/>
          <c:h val="0.28359509695209006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  <a:ln>
              <a:solidFill>
                <a:schemeClr val="accent6"/>
              </a:solidFill>
            </a:ln>
          </c:spPr>
          <c:explosion val="1"/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12B-4F1F-A84B-064D156BFF79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DolnaWisla!$J$28</c:f>
              <c:strCache>
                <c:ptCount val="1"/>
                <c:pt idx="0">
                  <c:v>NAT</c:v>
                </c:pt>
              </c:strCache>
            </c:strRef>
          </c:cat>
          <c:val>
            <c:numRef>
              <c:f>DolnaWisla!$J$30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2B-4F1F-A84B-064D156BFF7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751796824625195"/>
          <c:y val="0.40595982793817442"/>
          <c:w val="0.20738715198655039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228632731876175"/>
          <c:y val="0.1427306693658727"/>
          <c:w val="0.45515739800817578"/>
          <c:h val="0.75195816963128281"/>
        </c:manualLayout>
      </c:layout>
      <c:pieChart>
        <c:varyColors val="1"/>
        <c:ser>
          <c:idx val="0"/>
          <c:order val="0"/>
          <c:tx>
            <c:strRef>
              <c:f>IIaPGWCLC!$F$15:$I$15</c:f>
              <c:strCache>
                <c:ptCount val="4"/>
                <c:pt idx="0">
                  <c:v>Udz_rol%</c:v>
                </c:pt>
                <c:pt idx="1">
                  <c:v>Udz_pow_antrop%</c:v>
                </c:pt>
                <c:pt idx="2">
                  <c:v>Udz_les%</c:v>
                </c:pt>
                <c:pt idx="3">
                  <c:v>Udz_poz%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D06-4DBD-8F9B-7FFE0E1E9262}"/>
              </c:ext>
            </c:extLst>
          </c:dPt>
          <c:dPt>
            <c:idx val="1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D06-4DBD-8F9B-7FFE0E1E9262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D06-4DBD-8F9B-7FFE0E1E926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D06-4DBD-8F9B-7FFE0E1E926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highlight>
                      <a:srgbClr val="000000"/>
                    </a:highlight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Banówka!$K$3:$K$6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IIaPGWCLC!$F$16:$I$16</c:f>
              <c:numCache>
                <c:formatCode>0.0</c:formatCode>
                <c:ptCount val="4"/>
                <c:pt idx="0">
                  <c:v>69</c:v>
                </c:pt>
                <c:pt idx="1">
                  <c:v>2</c:v>
                </c:pt>
                <c:pt idx="2">
                  <c:v>27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D06-4DBD-8F9B-7FFE0E1E9262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1604691920058408"/>
          <c:y val="0.11192465450761545"/>
          <c:w val="0.38025095458299585"/>
          <c:h val="0.79363689979829932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ysClr val="window" lastClr="FFFFFF"/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  <a:ln>
              <a:solidFill>
                <a:schemeClr val="accent6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351-4887-B71A-A0D66492375B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DolnaWisla!$J$28</c:f>
              <c:strCache>
                <c:ptCount val="1"/>
                <c:pt idx="0">
                  <c:v>NAT</c:v>
                </c:pt>
              </c:strCache>
            </c:strRef>
          </c:cat>
          <c:val>
            <c:numRef>
              <c:f>DolnaWisla!$J$30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51-4887-B71A-A0D66492375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040359334168201"/>
          <c:y val="0.40595982793817442"/>
          <c:w val="0.13450128374476067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515053265400655E-2"/>
          <c:y val="0.12482089386713985"/>
          <c:w val="0.4969147753589625"/>
          <c:h val="0.79319729400022176"/>
        </c:manualLayout>
      </c:layout>
      <c:pieChart>
        <c:varyColors val="1"/>
        <c:ser>
          <c:idx val="0"/>
          <c:order val="0"/>
          <c:tx>
            <c:strRef>
              <c:f>IIaPGWCLC!$F$15:$I$15</c:f>
              <c:strCache>
                <c:ptCount val="4"/>
                <c:pt idx="0">
                  <c:v>Udz_rol%</c:v>
                </c:pt>
                <c:pt idx="1">
                  <c:v>Udz_pow_antrop%</c:v>
                </c:pt>
                <c:pt idx="2">
                  <c:v>Udz_les%</c:v>
                </c:pt>
                <c:pt idx="3">
                  <c:v>Udz_poz%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BD3-46EF-B098-4B81057709D7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BD3-46EF-B098-4B81057709D7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BD3-46EF-B098-4B81057709D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BD3-46EF-B098-4B81057709D7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48,7%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BD3-46EF-B098-4B81057709D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0,9%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BD3-46EF-B098-4B81057709D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42,0%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9BD3-46EF-B098-4B81057709D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8,4%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9BD3-46EF-B098-4B81057709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highlight>
                      <a:srgbClr val="000000"/>
                    </a:highlight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Świeża!$J$2:$J$5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IIaPGWCLC!$F$37:$I$37</c:f>
              <c:numCache>
                <c:formatCode>0.0</c:formatCode>
                <c:ptCount val="4"/>
                <c:pt idx="0">
                  <c:v>48.689496360124792</c:v>
                </c:pt>
                <c:pt idx="1">
                  <c:v>0.94406477492200258</c:v>
                </c:pt>
                <c:pt idx="2">
                  <c:v>42.009136829594404</c:v>
                </c:pt>
                <c:pt idx="3">
                  <c:v>8.3573020353587992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BD3-46EF-B098-4B81057709D7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1506160259379339"/>
          <c:y val="0.24152970315330302"/>
          <c:w val="0.33696062110536601"/>
          <c:h val="0.63504968958224373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  <a:ln>
              <a:solidFill>
                <a:schemeClr val="accent6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351-4887-B71A-A0D66492375B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DolnaWisla!$J$28</c:f>
              <c:strCache>
                <c:ptCount val="1"/>
                <c:pt idx="0">
                  <c:v>NAT</c:v>
                </c:pt>
              </c:strCache>
            </c:strRef>
          </c:cat>
          <c:val>
            <c:numRef>
              <c:f>DolnaWisla!$J$30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51-4887-B71A-A0D66492375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040359334168201"/>
          <c:y val="0.40595982793817442"/>
          <c:w val="0.13450128374476067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  <a:ln>
              <a:solidFill>
                <a:schemeClr val="accent6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351-4887-B71A-A0D66492375B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DolnaWisla!$J$28</c:f>
              <c:strCache>
                <c:ptCount val="1"/>
                <c:pt idx="0">
                  <c:v>NAT</c:v>
                </c:pt>
              </c:strCache>
            </c:strRef>
          </c:cat>
          <c:val>
            <c:numRef>
              <c:f>DolnaWisla!$J$30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51-4887-B71A-A0D66492375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040359334168201"/>
          <c:y val="0.40595982793817442"/>
          <c:w val="0.13450128374476067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07A917-6777-4565-8A4A-1223AF660D91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AAF91E3E-A41C-480B-A5D0-F09ADC248B8A}">
      <dgm:prSet phldrT="[Tekst]"/>
      <dgm:spPr>
        <a:solidFill>
          <a:schemeClr val="accent6"/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04F5531D-4539-496E-A94A-65EB63B2F4DE}" type="parTrans" cxnId="{2F1C6797-AD3E-4D6E-B906-92CDA99C01A5}">
      <dgm:prSet/>
      <dgm:spPr/>
      <dgm:t>
        <a:bodyPr/>
        <a:lstStyle/>
        <a:p>
          <a:endParaRPr lang="pl-PL"/>
        </a:p>
      </dgm:t>
    </dgm:pt>
    <dgm:pt modelId="{1D3C1280-81F2-41DB-8CA3-617D66E40289}" type="sibTrans" cxnId="{2F1C6797-AD3E-4D6E-B906-92CDA99C01A5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6E4ADF5-12B4-429E-B7E5-8F6526500B61}">
      <dgm:prSet phldrT="[Tekst]"/>
      <dgm:spPr>
        <a:solidFill>
          <a:schemeClr val="accent4"/>
        </a:solidFill>
      </dgm:spPr>
      <dgm:t>
        <a:bodyPr/>
        <a:lstStyle/>
        <a:p>
          <a:pPr>
            <a:buClr>
              <a:srgbClr val="003399"/>
            </a:buClr>
            <a:buFont typeface="Wingdings" panose="05000000000000000000" pitchFamily="2" charset="2"/>
            <a:buChar char="Ø"/>
          </a:pPr>
          <a:endParaRPr lang="pl-PL" dirty="0"/>
        </a:p>
      </dgm:t>
    </dgm:pt>
    <dgm:pt modelId="{469E5F7A-1257-4511-A36D-161CE1E3D63E}" type="parTrans" cxnId="{47C7CE50-164E-4BC0-BA17-0F5AF04DDD62}">
      <dgm:prSet/>
      <dgm:spPr/>
      <dgm:t>
        <a:bodyPr/>
        <a:lstStyle/>
        <a:p>
          <a:endParaRPr lang="pl-PL"/>
        </a:p>
      </dgm:t>
    </dgm:pt>
    <dgm:pt modelId="{370C937C-8089-4003-AE6D-E3F8B9C96B40}" type="sibTrans" cxnId="{47C7CE50-164E-4BC0-BA17-0F5AF04DDD62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1AE0BEE-3CCB-4155-9F9B-C41CA5E15936}">
      <dgm:prSet phldrT="[Teks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9C0DB3B5-25BC-4A3D-B46D-EE62CB1FE63A}" type="sibTrans" cxnId="{7F0A5DDD-7890-41E9-8321-AFB04D5F90DF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88B6EDD1-A3C2-436B-9CF9-51E0AA5633E9}" type="parTrans" cxnId="{7F0A5DDD-7890-41E9-8321-AFB04D5F90DF}">
      <dgm:prSet/>
      <dgm:spPr/>
      <dgm:t>
        <a:bodyPr/>
        <a:lstStyle/>
        <a:p>
          <a:endParaRPr lang="pl-PL"/>
        </a:p>
      </dgm:t>
    </dgm:pt>
    <dgm:pt modelId="{707DC8D9-F878-4091-A8F2-A0F383D8F17A}" type="pres">
      <dgm:prSet presAssocID="{9107A917-6777-4565-8A4A-1223AF660D9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DD6BDCE-309D-4407-B81E-86791682AF37}" type="pres">
      <dgm:prSet presAssocID="{AAF91E3E-A41C-480B-A5D0-F09ADC248B8A}" presName="gear1" presStyleLbl="node1" presStyleIdx="0" presStyleCnt="3" custLinFactNeighborX="1867" custLinFactNeighborY="0">
        <dgm:presLayoutVars>
          <dgm:chMax val="1"/>
          <dgm:bulletEnabled val="1"/>
        </dgm:presLayoutVars>
      </dgm:prSet>
      <dgm:spPr/>
    </dgm:pt>
    <dgm:pt modelId="{85445CD4-7CEE-44B3-B306-C5E63D57E31A}" type="pres">
      <dgm:prSet presAssocID="{AAF91E3E-A41C-480B-A5D0-F09ADC248B8A}" presName="gear1srcNode" presStyleLbl="node1" presStyleIdx="0" presStyleCnt="3"/>
      <dgm:spPr/>
    </dgm:pt>
    <dgm:pt modelId="{0D9FE6C0-3E23-40A5-A811-29B9BCB9FD4B}" type="pres">
      <dgm:prSet presAssocID="{AAF91E3E-A41C-480B-A5D0-F09ADC248B8A}" presName="gear1dstNode" presStyleLbl="node1" presStyleIdx="0" presStyleCnt="3"/>
      <dgm:spPr/>
    </dgm:pt>
    <dgm:pt modelId="{8E51BA6C-F828-42D9-900B-94832CCD1D88}" type="pres">
      <dgm:prSet presAssocID="{61AE0BEE-3CCB-4155-9F9B-C41CA5E15936}" presName="gear2" presStyleLbl="node1" presStyleIdx="1" presStyleCnt="3">
        <dgm:presLayoutVars>
          <dgm:chMax val="1"/>
          <dgm:bulletEnabled val="1"/>
        </dgm:presLayoutVars>
      </dgm:prSet>
      <dgm:spPr/>
    </dgm:pt>
    <dgm:pt modelId="{EBB318B6-2AE9-4900-8B28-AE847253B9AA}" type="pres">
      <dgm:prSet presAssocID="{61AE0BEE-3CCB-4155-9F9B-C41CA5E15936}" presName="gear2srcNode" presStyleLbl="node1" presStyleIdx="1" presStyleCnt="3"/>
      <dgm:spPr/>
    </dgm:pt>
    <dgm:pt modelId="{D0623C5A-C5FC-4E2F-88E7-29ABFA8AB784}" type="pres">
      <dgm:prSet presAssocID="{61AE0BEE-3CCB-4155-9F9B-C41CA5E15936}" presName="gear2dstNode" presStyleLbl="node1" presStyleIdx="1" presStyleCnt="3"/>
      <dgm:spPr/>
    </dgm:pt>
    <dgm:pt modelId="{7A78675A-BF6E-4CB6-A4ED-99CB4273A6EF}" type="pres">
      <dgm:prSet presAssocID="{66E4ADF5-12B4-429E-B7E5-8F6526500B61}" presName="gear3" presStyleLbl="node1" presStyleIdx="2" presStyleCnt="3"/>
      <dgm:spPr/>
    </dgm:pt>
    <dgm:pt modelId="{1E3D91F3-2F79-462B-B660-87C6D878F1E8}" type="pres">
      <dgm:prSet presAssocID="{66E4ADF5-12B4-429E-B7E5-8F6526500B6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D36F34C2-BBFE-47E2-AB03-488AF6A9A800}" type="pres">
      <dgm:prSet presAssocID="{66E4ADF5-12B4-429E-B7E5-8F6526500B61}" presName="gear3srcNode" presStyleLbl="node1" presStyleIdx="2" presStyleCnt="3"/>
      <dgm:spPr/>
    </dgm:pt>
    <dgm:pt modelId="{B50DCC5B-1E2B-4A5F-A5D7-92F2F2A4B37A}" type="pres">
      <dgm:prSet presAssocID="{66E4ADF5-12B4-429E-B7E5-8F6526500B61}" presName="gear3dstNode" presStyleLbl="node1" presStyleIdx="2" presStyleCnt="3"/>
      <dgm:spPr/>
    </dgm:pt>
    <dgm:pt modelId="{CE5FC9AA-1463-4E84-B4A3-E8196FF20935}" type="pres">
      <dgm:prSet presAssocID="{1D3C1280-81F2-41DB-8CA3-617D66E40289}" presName="connector1" presStyleLbl="sibTrans2D1" presStyleIdx="0" presStyleCnt="3"/>
      <dgm:spPr/>
    </dgm:pt>
    <dgm:pt modelId="{C640B92D-9958-46FC-ABA4-EDAD9A7E92E8}" type="pres">
      <dgm:prSet presAssocID="{9C0DB3B5-25BC-4A3D-B46D-EE62CB1FE63A}" presName="connector2" presStyleLbl="sibTrans2D1" presStyleIdx="1" presStyleCnt="3"/>
      <dgm:spPr/>
    </dgm:pt>
    <dgm:pt modelId="{02B4E9CF-6BE5-47F0-B291-B6B7CDF7F597}" type="pres">
      <dgm:prSet presAssocID="{370C937C-8089-4003-AE6D-E3F8B9C96B40}" presName="connector3" presStyleLbl="sibTrans2D1" presStyleIdx="2" presStyleCnt="3"/>
      <dgm:spPr/>
    </dgm:pt>
  </dgm:ptLst>
  <dgm:cxnLst>
    <dgm:cxn modelId="{6FD2E408-4309-43E8-9D43-4DA9B3BB7981}" type="presOf" srcId="{AAF91E3E-A41C-480B-A5D0-F09ADC248B8A}" destId="{85445CD4-7CEE-44B3-B306-C5E63D57E31A}" srcOrd="1" destOrd="0" presId="urn:microsoft.com/office/officeart/2005/8/layout/gear1"/>
    <dgm:cxn modelId="{123A8C10-C54C-47D8-8D62-8412341AA3B1}" type="presOf" srcId="{61AE0BEE-3CCB-4155-9F9B-C41CA5E15936}" destId="{8E51BA6C-F828-42D9-900B-94832CCD1D88}" srcOrd="0" destOrd="0" presId="urn:microsoft.com/office/officeart/2005/8/layout/gear1"/>
    <dgm:cxn modelId="{C7D1CE10-AFF1-4367-B7FD-6CBC4F5CDA8F}" type="presOf" srcId="{66E4ADF5-12B4-429E-B7E5-8F6526500B61}" destId="{D36F34C2-BBFE-47E2-AB03-488AF6A9A800}" srcOrd="2" destOrd="0" presId="urn:microsoft.com/office/officeart/2005/8/layout/gear1"/>
    <dgm:cxn modelId="{7495DB34-BBFD-4667-8341-9287E0E827AB}" type="presOf" srcId="{61AE0BEE-3CCB-4155-9F9B-C41CA5E15936}" destId="{D0623C5A-C5FC-4E2F-88E7-29ABFA8AB784}" srcOrd="2" destOrd="0" presId="urn:microsoft.com/office/officeart/2005/8/layout/gear1"/>
    <dgm:cxn modelId="{9B5F4E3F-A143-4222-A912-85A8CBF38979}" type="presOf" srcId="{66E4ADF5-12B4-429E-B7E5-8F6526500B61}" destId="{B50DCC5B-1E2B-4A5F-A5D7-92F2F2A4B37A}" srcOrd="3" destOrd="0" presId="urn:microsoft.com/office/officeart/2005/8/layout/gear1"/>
    <dgm:cxn modelId="{7D151069-34CF-41A1-801A-433128F83F10}" type="presOf" srcId="{9107A917-6777-4565-8A4A-1223AF660D91}" destId="{707DC8D9-F878-4091-A8F2-A0F383D8F17A}" srcOrd="0" destOrd="0" presId="urn:microsoft.com/office/officeart/2005/8/layout/gear1"/>
    <dgm:cxn modelId="{47C7CE50-164E-4BC0-BA17-0F5AF04DDD62}" srcId="{9107A917-6777-4565-8A4A-1223AF660D91}" destId="{66E4ADF5-12B4-429E-B7E5-8F6526500B61}" srcOrd="2" destOrd="0" parTransId="{469E5F7A-1257-4511-A36D-161CE1E3D63E}" sibTransId="{370C937C-8089-4003-AE6D-E3F8B9C96B40}"/>
    <dgm:cxn modelId="{F86FC772-6603-443F-93B3-CFA6EB621DC3}" type="presOf" srcId="{1D3C1280-81F2-41DB-8CA3-617D66E40289}" destId="{CE5FC9AA-1463-4E84-B4A3-E8196FF20935}" srcOrd="0" destOrd="0" presId="urn:microsoft.com/office/officeart/2005/8/layout/gear1"/>
    <dgm:cxn modelId="{0D0C1553-2C7D-46A5-8F11-0E92B41E3DFE}" type="presOf" srcId="{9C0DB3B5-25BC-4A3D-B46D-EE62CB1FE63A}" destId="{C640B92D-9958-46FC-ABA4-EDAD9A7E92E8}" srcOrd="0" destOrd="0" presId="urn:microsoft.com/office/officeart/2005/8/layout/gear1"/>
    <dgm:cxn modelId="{22761295-CA20-4CA0-922A-51A716FD425C}" type="presOf" srcId="{AAF91E3E-A41C-480B-A5D0-F09ADC248B8A}" destId="{EDD6BDCE-309D-4407-B81E-86791682AF37}" srcOrd="0" destOrd="0" presId="urn:microsoft.com/office/officeart/2005/8/layout/gear1"/>
    <dgm:cxn modelId="{2F1C6797-AD3E-4D6E-B906-92CDA99C01A5}" srcId="{9107A917-6777-4565-8A4A-1223AF660D91}" destId="{AAF91E3E-A41C-480B-A5D0-F09ADC248B8A}" srcOrd="0" destOrd="0" parTransId="{04F5531D-4539-496E-A94A-65EB63B2F4DE}" sibTransId="{1D3C1280-81F2-41DB-8CA3-617D66E40289}"/>
    <dgm:cxn modelId="{4266059B-E769-4F17-BF32-F314139381BB}" type="presOf" srcId="{370C937C-8089-4003-AE6D-E3F8B9C96B40}" destId="{02B4E9CF-6BE5-47F0-B291-B6B7CDF7F597}" srcOrd="0" destOrd="0" presId="urn:microsoft.com/office/officeart/2005/8/layout/gear1"/>
    <dgm:cxn modelId="{69C470A6-CD13-49D7-9331-9A5F248B2EC7}" type="presOf" srcId="{66E4ADF5-12B4-429E-B7E5-8F6526500B61}" destId="{1E3D91F3-2F79-462B-B660-87C6D878F1E8}" srcOrd="1" destOrd="0" presId="urn:microsoft.com/office/officeart/2005/8/layout/gear1"/>
    <dgm:cxn modelId="{6686D5DC-D9A1-4A8D-889D-0EA1A0E19960}" type="presOf" srcId="{66E4ADF5-12B4-429E-B7E5-8F6526500B61}" destId="{7A78675A-BF6E-4CB6-A4ED-99CB4273A6EF}" srcOrd="0" destOrd="0" presId="urn:microsoft.com/office/officeart/2005/8/layout/gear1"/>
    <dgm:cxn modelId="{7F0A5DDD-7890-41E9-8321-AFB04D5F90DF}" srcId="{9107A917-6777-4565-8A4A-1223AF660D91}" destId="{61AE0BEE-3CCB-4155-9F9B-C41CA5E15936}" srcOrd="1" destOrd="0" parTransId="{88B6EDD1-A3C2-436B-9CF9-51E0AA5633E9}" sibTransId="{9C0DB3B5-25BC-4A3D-B46D-EE62CB1FE63A}"/>
    <dgm:cxn modelId="{92E3C4E5-0F1E-4D8D-B357-6AA13B84C32D}" type="presOf" srcId="{AAF91E3E-A41C-480B-A5D0-F09ADC248B8A}" destId="{0D9FE6C0-3E23-40A5-A811-29B9BCB9FD4B}" srcOrd="2" destOrd="0" presId="urn:microsoft.com/office/officeart/2005/8/layout/gear1"/>
    <dgm:cxn modelId="{1D9BEDEE-E496-40A8-84E9-970E4A17BB02}" type="presOf" srcId="{61AE0BEE-3CCB-4155-9F9B-C41CA5E15936}" destId="{EBB318B6-2AE9-4900-8B28-AE847253B9AA}" srcOrd="1" destOrd="0" presId="urn:microsoft.com/office/officeart/2005/8/layout/gear1"/>
    <dgm:cxn modelId="{8AD6931D-65BF-4DC8-911E-3038C06F0D50}" type="presParOf" srcId="{707DC8D9-F878-4091-A8F2-A0F383D8F17A}" destId="{EDD6BDCE-309D-4407-B81E-86791682AF37}" srcOrd="0" destOrd="0" presId="urn:microsoft.com/office/officeart/2005/8/layout/gear1"/>
    <dgm:cxn modelId="{25EA85F0-A504-418D-9A42-89B6D4DC5A5F}" type="presParOf" srcId="{707DC8D9-F878-4091-A8F2-A0F383D8F17A}" destId="{85445CD4-7CEE-44B3-B306-C5E63D57E31A}" srcOrd="1" destOrd="0" presId="urn:microsoft.com/office/officeart/2005/8/layout/gear1"/>
    <dgm:cxn modelId="{724972BF-7EC7-4267-8857-BA14807116E7}" type="presParOf" srcId="{707DC8D9-F878-4091-A8F2-A0F383D8F17A}" destId="{0D9FE6C0-3E23-40A5-A811-29B9BCB9FD4B}" srcOrd="2" destOrd="0" presId="urn:microsoft.com/office/officeart/2005/8/layout/gear1"/>
    <dgm:cxn modelId="{0DF6EEEB-3CCB-401A-ADA4-55FF9F9D87AD}" type="presParOf" srcId="{707DC8D9-F878-4091-A8F2-A0F383D8F17A}" destId="{8E51BA6C-F828-42D9-900B-94832CCD1D88}" srcOrd="3" destOrd="0" presId="urn:microsoft.com/office/officeart/2005/8/layout/gear1"/>
    <dgm:cxn modelId="{2F9C2A54-0EF5-4A4F-9C7C-714DA8D71297}" type="presParOf" srcId="{707DC8D9-F878-4091-A8F2-A0F383D8F17A}" destId="{EBB318B6-2AE9-4900-8B28-AE847253B9AA}" srcOrd="4" destOrd="0" presId="urn:microsoft.com/office/officeart/2005/8/layout/gear1"/>
    <dgm:cxn modelId="{ACB94964-8D78-4353-9C3C-43AA168D609A}" type="presParOf" srcId="{707DC8D9-F878-4091-A8F2-A0F383D8F17A}" destId="{D0623C5A-C5FC-4E2F-88E7-29ABFA8AB784}" srcOrd="5" destOrd="0" presId="urn:microsoft.com/office/officeart/2005/8/layout/gear1"/>
    <dgm:cxn modelId="{3A1609FF-54AD-4645-A914-A678BA0BF871}" type="presParOf" srcId="{707DC8D9-F878-4091-A8F2-A0F383D8F17A}" destId="{7A78675A-BF6E-4CB6-A4ED-99CB4273A6EF}" srcOrd="6" destOrd="0" presId="urn:microsoft.com/office/officeart/2005/8/layout/gear1"/>
    <dgm:cxn modelId="{FEDA4AA3-7CBA-43AB-BAE2-84F695C70789}" type="presParOf" srcId="{707DC8D9-F878-4091-A8F2-A0F383D8F17A}" destId="{1E3D91F3-2F79-462B-B660-87C6D878F1E8}" srcOrd="7" destOrd="0" presId="urn:microsoft.com/office/officeart/2005/8/layout/gear1"/>
    <dgm:cxn modelId="{CC81FA29-7A9D-4479-A061-8C75CE834D20}" type="presParOf" srcId="{707DC8D9-F878-4091-A8F2-A0F383D8F17A}" destId="{D36F34C2-BBFE-47E2-AB03-488AF6A9A800}" srcOrd="8" destOrd="0" presId="urn:microsoft.com/office/officeart/2005/8/layout/gear1"/>
    <dgm:cxn modelId="{DEDA22B8-01B5-40CD-806B-014D6C17FF9A}" type="presParOf" srcId="{707DC8D9-F878-4091-A8F2-A0F383D8F17A}" destId="{B50DCC5B-1E2B-4A5F-A5D7-92F2F2A4B37A}" srcOrd="9" destOrd="0" presId="urn:microsoft.com/office/officeart/2005/8/layout/gear1"/>
    <dgm:cxn modelId="{7AA9E8E2-3422-4CF9-A6D1-740AA884A888}" type="presParOf" srcId="{707DC8D9-F878-4091-A8F2-A0F383D8F17A}" destId="{CE5FC9AA-1463-4E84-B4A3-E8196FF20935}" srcOrd="10" destOrd="0" presId="urn:microsoft.com/office/officeart/2005/8/layout/gear1"/>
    <dgm:cxn modelId="{AB3412A1-3C11-414F-9F15-4409A5C1848F}" type="presParOf" srcId="{707DC8D9-F878-4091-A8F2-A0F383D8F17A}" destId="{C640B92D-9958-46FC-ABA4-EDAD9A7E92E8}" srcOrd="11" destOrd="0" presId="urn:microsoft.com/office/officeart/2005/8/layout/gear1"/>
    <dgm:cxn modelId="{5544DB78-9F7B-4705-81B0-FA56B04150E8}" type="presParOf" srcId="{707DC8D9-F878-4091-A8F2-A0F383D8F17A}" destId="{02B4E9CF-6BE5-47F0-B291-B6B7CDF7F59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7D3081-230E-4C09-BCCD-0A0E554017C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2513833-B965-4889-A690-4A22D4B473EB}">
      <dgm:prSet phldrT="[Tekst]" custT="1"/>
      <dgm:spPr>
        <a:solidFill>
          <a:schemeClr val="bg1">
            <a:lumMod val="65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gm:t>
    </dgm:pt>
    <dgm:pt modelId="{9E9EEFC1-697C-4D84-A1DA-D433E400AE5E}" type="parTrans" cxnId="{ADE3FFAB-9DA5-42C5-9A56-46A100D65C3F}">
      <dgm:prSet/>
      <dgm:spPr/>
      <dgm:t>
        <a:bodyPr/>
        <a:lstStyle/>
        <a:p>
          <a:endParaRPr lang="pl-PL"/>
        </a:p>
      </dgm:t>
    </dgm:pt>
    <dgm:pt modelId="{227D712C-09ED-41B9-A875-309E129F626B}" type="sibTrans" cxnId="{ADE3FFAB-9DA5-42C5-9A56-46A100D65C3F}">
      <dgm:prSet/>
      <dgm:spPr/>
      <dgm:t>
        <a:bodyPr/>
        <a:lstStyle/>
        <a:p>
          <a:endParaRPr lang="pl-PL"/>
        </a:p>
      </dgm:t>
    </dgm:pt>
    <dgm:pt modelId="{46AD0F65-89A8-4049-9AEF-4FF6CD5C503C}">
      <dgm:prSet phldrT="[Teks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2350817C-7EE5-4194-8183-F995DCD357B1}" type="parTrans" cxnId="{5810DCAC-E883-4149-80ED-958648C926E7}">
      <dgm:prSet/>
      <dgm:spPr/>
      <dgm:t>
        <a:bodyPr/>
        <a:lstStyle/>
        <a:p>
          <a:endParaRPr lang="pl-PL"/>
        </a:p>
      </dgm:t>
    </dgm:pt>
    <dgm:pt modelId="{6F2994CD-E873-4B2E-A2CB-5206A47410F5}" type="sibTrans" cxnId="{5810DCAC-E883-4149-80ED-958648C926E7}">
      <dgm:prSet/>
      <dgm:spPr/>
      <dgm:t>
        <a:bodyPr/>
        <a:lstStyle/>
        <a:p>
          <a:endParaRPr lang="pl-PL"/>
        </a:p>
      </dgm:t>
    </dgm:pt>
    <dgm:pt modelId="{FBAF94DE-5AF8-42E0-8386-A1EB9719CC4A}">
      <dgm:prSet phldrT="[Tekst]" custT="1"/>
      <dgm:spPr>
        <a:solidFill>
          <a:schemeClr val="accent6"/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baseline="0" dirty="0">
            <a:latin typeface="Roboto" panose="02000000000000000000" pitchFamily="2" charset="0"/>
          </a:endParaRPr>
        </a:p>
      </dgm:t>
    </dgm:pt>
    <dgm:pt modelId="{DBC6641A-EBD0-45FD-A5B8-5BD1F2C222B1}" type="parTrans" cxnId="{906160E7-00CA-45FA-904C-49710D871CD1}">
      <dgm:prSet/>
      <dgm:spPr/>
      <dgm:t>
        <a:bodyPr/>
        <a:lstStyle/>
        <a:p>
          <a:endParaRPr lang="pl-PL"/>
        </a:p>
      </dgm:t>
    </dgm:pt>
    <dgm:pt modelId="{E9145D51-DB8D-495C-8E64-F01A5D7E16B9}" type="sibTrans" cxnId="{906160E7-00CA-45FA-904C-49710D871CD1}">
      <dgm:prSet/>
      <dgm:spPr/>
      <dgm:t>
        <a:bodyPr/>
        <a:lstStyle/>
        <a:p>
          <a:endParaRPr lang="pl-PL"/>
        </a:p>
      </dgm:t>
    </dgm:pt>
    <dgm:pt modelId="{5D3C9B17-A894-4E2B-AFD2-EF3932AE1863}">
      <dgm:prSet phldrT="[Teks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l-PL" sz="1300" b="1" baseline="0" dirty="0">
              <a:latin typeface="Roboto" panose="02000000000000000000" pitchFamily="2" charset="0"/>
            </a:rPr>
            <a:t>Identyfikacja presji (bazy danych)</a:t>
          </a:r>
        </a:p>
      </dgm:t>
    </dgm:pt>
    <dgm:pt modelId="{94605175-EA6F-44AD-B0D2-55AB26C489E2}" type="parTrans" cxnId="{5871B6D6-7597-4480-9DE7-A9BB34982CB1}">
      <dgm:prSet/>
      <dgm:spPr/>
      <dgm:t>
        <a:bodyPr/>
        <a:lstStyle/>
        <a:p>
          <a:endParaRPr lang="pl-PL"/>
        </a:p>
      </dgm:t>
    </dgm:pt>
    <dgm:pt modelId="{3F58B480-55F6-4767-B71E-D58BB9914488}" type="sibTrans" cxnId="{5871B6D6-7597-4480-9DE7-A9BB34982CB1}">
      <dgm:prSet/>
      <dgm:spPr/>
      <dgm:t>
        <a:bodyPr/>
        <a:lstStyle/>
        <a:p>
          <a:endParaRPr lang="pl-PL"/>
        </a:p>
      </dgm:t>
    </dgm:pt>
    <dgm:pt modelId="{46CBD60A-4456-4F42-8FD8-FED8F595408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gm:t>
    </dgm:pt>
    <dgm:pt modelId="{F7144AEF-0FF0-47ED-994B-B161292EE793}" type="parTrans" cxnId="{14B6504D-BBC5-4F57-966D-55C1DFEA5ECB}">
      <dgm:prSet/>
      <dgm:spPr/>
      <dgm:t>
        <a:bodyPr/>
        <a:lstStyle/>
        <a:p>
          <a:endParaRPr lang="pl-PL"/>
        </a:p>
      </dgm:t>
    </dgm:pt>
    <dgm:pt modelId="{71824542-809A-4648-9269-37B7847DF7C8}" type="sibTrans" cxnId="{14B6504D-BBC5-4F57-966D-55C1DFEA5ECB}">
      <dgm:prSet/>
      <dgm:spPr/>
      <dgm:t>
        <a:bodyPr/>
        <a:lstStyle/>
        <a:p>
          <a:endParaRPr lang="pl-PL"/>
        </a:p>
      </dgm:t>
    </dgm:pt>
    <dgm:pt modelId="{3889C247-00A2-4A49-9658-E186D4ADB3F8}">
      <dgm:prSet phldrT="[Tekst]" custT="1"/>
      <dgm:spPr>
        <a:solidFill>
          <a:schemeClr val="accent1"/>
        </a:solidFill>
      </dgm:spPr>
      <dgm:t>
        <a:bodyPr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gm:t>
    </dgm:pt>
    <dgm:pt modelId="{8A298364-FE32-4A82-9ACF-58A382F88719}" type="parTrans" cxnId="{BF1DC4C0-C031-414C-8A6C-691EE6B727FE}">
      <dgm:prSet/>
      <dgm:spPr/>
      <dgm:t>
        <a:bodyPr/>
        <a:lstStyle/>
        <a:p>
          <a:endParaRPr lang="pl-PL"/>
        </a:p>
      </dgm:t>
    </dgm:pt>
    <dgm:pt modelId="{3413DAFC-0E50-4D5C-893D-CF6CC4ABC57C}" type="sibTrans" cxnId="{BF1DC4C0-C031-414C-8A6C-691EE6B727FE}">
      <dgm:prSet/>
      <dgm:spPr/>
      <dgm:t>
        <a:bodyPr/>
        <a:lstStyle/>
        <a:p>
          <a:endParaRPr lang="pl-PL"/>
        </a:p>
      </dgm:t>
    </dgm:pt>
    <dgm:pt modelId="{19618F1B-6D7A-4DA5-B52A-F6D74CCE0E3E}">
      <dgm:prSet phldrT="[Tekst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gm:t>
    </dgm:pt>
    <dgm:pt modelId="{FD392B04-A72B-40E5-8259-08696F15E9D4}" type="parTrans" cxnId="{E2C63A71-D2FA-413F-A64C-CC5E8D3A63AC}">
      <dgm:prSet/>
      <dgm:spPr/>
      <dgm:t>
        <a:bodyPr/>
        <a:lstStyle/>
        <a:p>
          <a:endParaRPr lang="pl-PL"/>
        </a:p>
      </dgm:t>
    </dgm:pt>
    <dgm:pt modelId="{67D69966-66C4-4731-A199-358E7F90BA65}" type="sibTrans" cxnId="{E2C63A71-D2FA-413F-A64C-CC5E8D3A63AC}">
      <dgm:prSet/>
      <dgm:spPr/>
      <dgm:t>
        <a:bodyPr/>
        <a:lstStyle/>
        <a:p>
          <a:endParaRPr lang="pl-PL"/>
        </a:p>
      </dgm:t>
    </dgm:pt>
    <dgm:pt modelId="{300593AC-8AEC-4927-9164-534B4E5910DB}">
      <dgm:prSet phldrT="[Teks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gm:t>
    </dgm:pt>
    <dgm:pt modelId="{435F1073-D02E-44EE-A5D9-FD0F0E8533EE}" type="parTrans" cxnId="{14F20CF0-CBB7-447B-A479-94CB74E7C477}">
      <dgm:prSet/>
      <dgm:spPr/>
      <dgm:t>
        <a:bodyPr/>
        <a:lstStyle/>
        <a:p>
          <a:endParaRPr lang="pl-PL"/>
        </a:p>
      </dgm:t>
    </dgm:pt>
    <dgm:pt modelId="{6C0A4E69-1D1F-4315-83BB-B4C88A8CB13B}" type="sibTrans" cxnId="{14F20CF0-CBB7-447B-A479-94CB74E7C477}">
      <dgm:prSet/>
      <dgm:spPr/>
      <dgm:t>
        <a:bodyPr/>
        <a:lstStyle/>
        <a:p>
          <a:endParaRPr lang="pl-PL"/>
        </a:p>
      </dgm:t>
    </dgm:pt>
    <dgm:pt modelId="{079C6D09-B2A1-438D-B9BA-E4DC6BC0248D}">
      <dgm:prSet phldrT="[Teks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gm:t>
    </dgm:pt>
    <dgm:pt modelId="{9DA5035C-317F-4E6F-9428-FB24E9469F09}" type="parTrans" cxnId="{2CB07766-267C-4687-A1B4-B26B8B52C962}">
      <dgm:prSet/>
      <dgm:spPr/>
      <dgm:t>
        <a:bodyPr/>
        <a:lstStyle/>
        <a:p>
          <a:endParaRPr lang="pl-PL"/>
        </a:p>
      </dgm:t>
    </dgm:pt>
    <dgm:pt modelId="{729583E2-8C86-48DE-8975-18AAF07E1FDE}" type="sibTrans" cxnId="{2CB07766-267C-4687-A1B4-B26B8B52C962}">
      <dgm:prSet/>
      <dgm:spPr/>
      <dgm:t>
        <a:bodyPr/>
        <a:lstStyle/>
        <a:p>
          <a:endParaRPr lang="pl-PL"/>
        </a:p>
      </dgm:t>
    </dgm:pt>
    <dgm:pt modelId="{9407C077-DAA9-4296-9F8F-1B209F544EF9}" type="pres">
      <dgm:prSet presAssocID="{CD7D3081-230E-4C09-BCCD-0A0E554017CC}" presName="diagram" presStyleCnt="0">
        <dgm:presLayoutVars>
          <dgm:dir/>
          <dgm:resizeHandles val="exact"/>
        </dgm:presLayoutVars>
      </dgm:prSet>
      <dgm:spPr/>
    </dgm:pt>
    <dgm:pt modelId="{BCF73155-EAAC-495A-92E9-5BF58A33DE46}" type="pres">
      <dgm:prSet presAssocID="{52513833-B965-4889-A690-4A22D4B473EB}" presName="node" presStyleLbl="node1" presStyleIdx="0" presStyleCnt="9">
        <dgm:presLayoutVars>
          <dgm:bulletEnabled val="1"/>
        </dgm:presLayoutVars>
      </dgm:prSet>
      <dgm:spPr/>
    </dgm:pt>
    <dgm:pt modelId="{DF8F48BF-C4A0-41DC-95EC-F441C7F9696E}" type="pres">
      <dgm:prSet presAssocID="{227D712C-09ED-41B9-A875-309E129F626B}" presName="sibTrans" presStyleCnt="0"/>
      <dgm:spPr/>
    </dgm:pt>
    <dgm:pt modelId="{67F6458C-725E-4203-9B56-256AA0F926F0}" type="pres">
      <dgm:prSet presAssocID="{46AD0F65-89A8-4049-9AEF-4FF6CD5C503C}" presName="node" presStyleLbl="node1" presStyleIdx="1" presStyleCnt="9">
        <dgm:presLayoutVars>
          <dgm:bulletEnabled val="1"/>
        </dgm:presLayoutVars>
      </dgm:prSet>
      <dgm:spPr/>
    </dgm:pt>
    <dgm:pt modelId="{F968F581-187D-48BB-8F79-8F0DCF53D8FF}" type="pres">
      <dgm:prSet presAssocID="{6F2994CD-E873-4B2E-A2CB-5206A47410F5}" presName="sibTrans" presStyleCnt="0"/>
      <dgm:spPr/>
    </dgm:pt>
    <dgm:pt modelId="{E706857A-784D-4587-8794-6E62816CB74D}" type="pres">
      <dgm:prSet presAssocID="{FBAF94DE-5AF8-42E0-8386-A1EB9719CC4A}" presName="node" presStyleLbl="node1" presStyleIdx="2" presStyleCnt="9">
        <dgm:presLayoutVars>
          <dgm:bulletEnabled val="1"/>
        </dgm:presLayoutVars>
      </dgm:prSet>
      <dgm:spPr/>
    </dgm:pt>
    <dgm:pt modelId="{BFBAF2BE-B84A-4621-96AA-6A3C4D263796}" type="pres">
      <dgm:prSet presAssocID="{E9145D51-DB8D-495C-8E64-F01A5D7E16B9}" presName="sibTrans" presStyleCnt="0"/>
      <dgm:spPr/>
    </dgm:pt>
    <dgm:pt modelId="{4E876579-997E-4FA2-9381-E18B0CE620FF}" type="pres">
      <dgm:prSet presAssocID="{5D3C9B17-A894-4E2B-AFD2-EF3932AE1863}" presName="node" presStyleLbl="node1" presStyleIdx="3" presStyleCnt="9">
        <dgm:presLayoutVars>
          <dgm:bulletEnabled val="1"/>
        </dgm:presLayoutVars>
      </dgm:prSet>
      <dgm:spPr/>
    </dgm:pt>
    <dgm:pt modelId="{8F0454B9-E401-4F6F-A38A-850ACAC2AD68}" type="pres">
      <dgm:prSet presAssocID="{3F58B480-55F6-4767-B71E-D58BB9914488}" presName="sibTrans" presStyleCnt="0"/>
      <dgm:spPr/>
    </dgm:pt>
    <dgm:pt modelId="{F972D4E7-80ED-4BAA-96FF-2A709A018408}" type="pres">
      <dgm:prSet presAssocID="{46CBD60A-4456-4F42-8FD8-FED8F595408C}" presName="node" presStyleLbl="node1" presStyleIdx="4" presStyleCnt="9">
        <dgm:presLayoutVars>
          <dgm:bulletEnabled val="1"/>
        </dgm:presLayoutVars>
      </dgm:prSet>
      <dgm:spPr/>
    </dgm:pt>
    <dgm:pt modelId="{D1C8B123-EC1B-468B-9604-613523474617}" type="pres">
      <dgm:prSet presAssocID="{71824542-809A-4648-9269-37B7847DF7C8}" presName="sibTrans" presStyleCnt="0"/>
      <dgm:spPr/>
    </dgm:pt>
    <dgm:pt modelId="{031A2607-3EA8-487A-9E98-5C4E90982324}" type="pres">
      <dgm:prSet presAssocID="{3889C247-00A2-4A49-9658-E186D4ADB3F8}" presName="node" presStyleLbl="node1" presStyleIdx="5" presStyleCnt="9" custLinFactX="-100000" custLinFactY="16914" custLinFactNeighborX="-119467" custLinFactNeighborY="100000">
        <dgm:presLayoutVars>
          <dgm:bulletEnabled val="1"/>
        </dgm:presLayoutVars>
      </dgm:prSet>
      <dgm:spPr/>
    </dgm:pt>
    <dgm:pt modelId="{9739515F-0D5A-4343-B81F-C2E561D087F6}" type="pres">
      <dgm:prSet presAssocID="{3413DAFC-0E50-4D5C-893D-CF6CC4ABC57C}" presName="sibTrans" presStyleCnt="0"/>
      <dgm:spPr/>
    </dgm:pt>
    <dgm:pt modelId="{C8F52C27-4D30-4FEC-8F90-C251DCEEAF7F}" type="pres">
      <dgm:prSet presAssocID="{19618F1B-6D7A-4DA5-B52A-F6D74CCE0E3E}" presName="node" presStyleLbl="node1" presStyleIdx="6" presStyleCnt="9" custLinFactX="12108" custLinFactNeighborX="100000" custLinFactNeighborY="247">
        <dgm:presLayoutVars>
          <dgm:bulletEnabled val="1"/>
        </dgm:presLayoutVars>
      </dgm:prSet>
      <dgm:spPr/>
    </dgm:pt>
    <dgm:pt modelId="{BA0F6E59-3CF3-4BF1-B4B3-A1F445C8AB0B}" type="pres">
      <dgm:prSet presAssocID="{67D69966-66C4-4731-A199-358E7F90BA65}" presName="sibTrans" presStyleCnt="0"/>
      <dgm:spPr/>
    </dgm:pt>
    <dgm:pt modelId="{5A3416CF-4DA1-4F0D-AC96-8516DF488B67}" type="pres">
      <dgm:prSet presAssocID="{300593AC-8AEC-4927-9164-534B4E5910DB}" presName="node" presStyleLbl="node1" presStyleIdx="7" presStyleCnt="9" custLinFactX="10142" custLinFactNeighborX="100000" custLinFactNeighborY="247">
        <dgm:presLayoutVars>
          <dgm:bulletEnabled val="1"/>
        </dgm:presLayoutVars>
      </dgm:prSet>
      <dgm:spPr/>
    </dgm:pt>
    <dgm:pt modelId="{234DA37A-B020-4E46-8D34-E7C8274B6729}" type="pres">
      <dgm:prSet presAssocID="{6C0A4E69-1D1F-4315-83BB-B4C88A8CB13B}" presName="sibTrans" presStyleCnt="0"/>
      <dgm:spPr/>
    </dgm:pt>
    <dgm:pt modelId="{8F4FEB7E-9889-47B0-8DB6-5C2ECC9C35FA}" type="pres">
      <dgm:prSet presAssocID="{079C6D09-B2A1-438D-B9BA-E4DC6BC0248D}" presName="node" presStyleLbl="node1" presStyleIdx="8" presStyleCnt="9" custLinFactY="-16098" custLinFactNeighborX="1258" custLinFactNeighborY="-100000">
        <dgm:presLayoutVars>
          <dgm:bulletEnabled val="1"/>
        </dgm:presLayoutVars>
      </dgm:prSet>
      <dgm:spPr/>
    </dgm:pt>
  </dgm:ptLst>
  <dgm:cxnLst>
    <dgm:cxn modelId="{5D814A04-E8DD-4B38-824D-5026B3A59DBA}" type="presOf" srcId="{300593AC-8AEC-4927-9164-534B4E5910DB}" destId="{5A3416CF-4DA1-4F0D-AC96-8516DF488B67}" srcOrd="0" destOrd="0" presId="urn:microsoft.com/office/officeart/2005/8/layout/default"/>
    <dgm:cxn modelId="{06035836-F874-41DF-B772-D2B96BE3B497}" type="presOf" srcId="{19618F1B-6D7A-4DA5-B52A-F6D74CCE0E3E}" destId="{C8F52C27-4D30-4FEC-8F90-C251DCEEAF7F}" srcOrd="0" destOrd="0" presId="urn:microsoft.com/office/officeart/2005/8/layout/default"/>
    <dgm:cxn modelId="{572E6B44-3D72-4275-B37B-70D947E6DD47}" type="presOf" srcId="{5D3C9B17-A894-4E2B-AFD2-EF3932AE1863}" destId="{4E876579-997E-4FA2-9381-E18B0CE620FF}" srcOrd="0" destOrd="0" presId="urn:microsoft.com/office/officeart/2005/8/layout/default"/>
    <dgm:cxn modelId="{2CB07766-267C-4687-A1B4-B26B8B52C962}" srcId="{CD7D3081-230E-4C09-BCCD-0A0E554017CC}" destId="{079C6D09-B2A1-438D-B9BA-E4DC6BC0248D}" srcOrd="8" destOrd="0" parTransId="{9DA5035C-317F-4E6F-9428-FB24E9469F09}" sibTransId="{729583E2-8C86-48DE-8975-18AAF07E1FDE}"/>
    <dgm:cxn modelId="{0BE7FF47-7B8C-4A46-AEC9-FB6F085EA380}" type="presOf" srcId="{CD7D3081-230E-4C09-BCCD-0A0E554017CC}" destId="{9407C077-DAA9-4296-9F8F-1B209F544EF9}" srcOrd="0" destOrd="0" presId="urn:microsoft.com/office/officeart/2005/8/layout/default"/>
    <dgm:cxn modelId="{14B6504D-BBC5-4F57-966D-55C1DFEA5ECB}" srcId="{CD7D3081-230E-4C09-BCCD-0A0E554017CC}" destId="{46CBD60A-4456-4F42-8FD8-FED8F595408C}" srcOrd="4" destOrd="0" parTransId="{F7144AEF-0FF0-47ED-994B-B161292EE793}" sibTransId="{71824542-809A-4648-9269-37B7847DF7C8}"/>
    <dgm:cxn modelId="{E2C63A71-D2FA-413F-A64C-CC5E8D3A63AC}" srcId="{CD7D3081-230E-4C09-BCCD-0A0E554017CC}" destId="{19618F1B-6D7A-4DA5-B52A-F6D74CCE0E3E}" srcOrd="6" destOrd="0" parTransId="{FD392B04-A72B-40E5-8259-08696F15E9D4}" sibTransId="{67D69966-66C4-4731-A199-358E7F90BA65}"/>
    <dgm:cxn modelId="{F1B67575-7939-4409-BD9B-DC7042FC9330}" type="presOf" srcId="{FBAF94DE-5AF8-42E0-8386-A1EB9719CC4A}" destId="{E706857A-784D-4587-8794-6E62816CB74D}" srcOrd="0" destOrd="0" presId="urn:microsoft.com/office/officeart/2005/8/layout/default"/>
    <dgm:cxn modelId="{ADE3FFAB-9DA5-42C5-9A56-46A100D65C3F}" srcId="{CD7D3081-230E-4C09-BCCD-0A0E554017CC}" destId="{52513833-B965-4889-A690-4A22D4B473EB}" srcOrd="0" destOrd="0" parTransId="{9E9EEFC1-697C-4D84-A1DA-D433E400AE5E}" sibTransId="{227D712C-09ED-41B9-A875-309E129F626B}"/>
    <dgm:cxn modelId="{5810DCAC-E883-4149-80ED-958648C926E7}" srcId="{CD7D3081-230E-4C09-BCCD-0A0E554017CC}" destId="{46AD0F65-89A8-4049-9AEF-4FF6CD5C503C}" srcOrd="1" destOrd="0" parTransId="{2350817C-7EE5-4194-8183-F995DCD357B1}" sibTransId="{6F2994CD-E873-4B2E-A2CB-5206A47410F5}"/>
    <dgm:cxn modelId="{0F2411B3-D130-46F6-AF9E-5B12D564649F}" type="presOf" srcId="{52513833-B965-4889-A690-4A22D4B473EB}" destId="{BCF73155-EAAC-495A-92E9-5BF58A33DE46}" srcOrd="0" destOrd="0" presId="urn:microsoft.com/office/officeart/2005/8/layout/default"/>
    <dgm:cxn modelId="{15870BBA-9FF1-4DE6-9635-7C818AB3D780}" type="presOf" srcId="{46AD0F65-89A8-4049-9AEF-4FF6CD5C503C}" destId="{67F6458C-725E-4203-9B56-256AA0F926F0}" srcOrd="0" destOrd="0" presId="urn:microsoft.com/office/officeart/2005/8/layout/default"/>
    <dgm:cxn modelId="{BF1DC4C0-C031-414C-8A6C-691EE6B727FE}" srcId="{CD7D3081-230E-4C09-BCCD-0A0E554017CC}" destId="{3889C247-00A2-4A49-9658-E186D4ADB3F8}" srcOrd="5" destOrd="0" parTransId="{8A298364-FE32-4A82-9ACF-58A382F88719}" sibTransId="{3413DAFC-0E50-4D5C-893D-CF6CC4ABC57C}"/>
    <dgm:cxn modelId="{8DD9FACD-B2F7-48B2-9E8C-9C2DE3BFA158}" type="presOf" srcId="{46CBD60A-4456-4F42-8FD8-FED8F595408C}" destId="{F972D4E7-80ED-4BAA-96FF-2A709A018408}" srcOrd="0" destOrd="0" presId="urn:microsoft.com/office/officeart/2005/8/layout/default"/>
    <dgm:cxn modelId="{5871B6D6-7597-4480-9DE7-A9BB34982CB1}" srcId="{CD7D3081-230E-4C09-BCCD-0A0E554017CC}" destId="{5D3C9B17-A894-4E2B-AFD2-EF3932AE1863}" srcOrd="3" destOrd="0" parTransId="{94605175-EA6F-44AD-B0D2-55AB26C489E2}" sibTransId="{3F58B480-55F6-4767-B71E-D58BB9914488}"/>
    <dgm:cxn modelId="{6ABBBCD7-1D0E-4750-8488-732F4586A76D}" type="presOf" srcId="{079C6D09-B2A1-438D-B9BA-E4DC6BC0248D}" destId="{8F4FEB7E-9889-47B0-8DB6-5C2ECC9C35FA}" srcOrd="0" destOrd="0" presId="urn:microsoft.com/office/officeart/2005/8/layout/default"/>
    <dgm:cxn modelId="{906160E7-00CA-45FA-904C-49710D871CD1}" srcId="{CD7D3081-230E-4C09-BCCD-0A0E554017CC}" destId="{FBAF94DE-5AF8-42E0-8386-A1EB9719CC4A}" srcOrd="2" destOrd="0" parTransId="{DBC6641A-EBD0-45FD-A5B8-5BD1F2C222B1}" sibTransId="{E9145D51-DB8D-495C-8E64-F01A5D7E16B9}"/>
    <dgm:cxn modelId="{14F20CF0-CBB7-447B-A479-94CB74E7C477}" srcId="{CD7D3081-230E-4C09-BCCD-0A0E554017CC}" destId="{300593AC-8AEC-4927-9164-534B4E5910DB}" srcOrd="7" destOrd="0" parTransId="{435F1073-D02E-44EE-A5D9-FD0F0E8533EE}" sibTransId="{6C0A4E69-1D1F-4315-83BB-B4C88A8CB13B}"/>
    <dgm:cxn modelId="{879909F9-DC1A-46C8-A5FA-756E66E2EBCB}" type="presOf" srcId="{3889C247-00A2-4A49-9658-E186D4ADB3F8}" destId="{031A2607-3EA8-487A-9E98-5C4E90982324}" srcOrd="0" destOrd="0" presId="urn:microsoft.com/office/officeart/2005/8/layout/default"/>
    <dgm:cxn modelId="{40EEF9E4-8CCE-4B70-9E82-0ACB4B1D9E1A}" type="presParOf" srcId="{9407C077-DAA9-4296-9F8F-1B209F544EF9}" destId="{BCF73155-EAAC-495A-92E9-5BF58A33DE46}" srcOrd="0" destOrd="0" presId="urn:microsoft.com/office/officeart/2005/8/layout/default"/>
    <dgm:cxn modelId="{6D106EEB-8419-4F2C-A646-4942750EFBD2}" type="presParOf" srcId="{9407C077-DAA9-4296-9F8F-1B209F544EF9}" destId="{DF8F48BF-C4A0-41DC-95EC-F441C7F9696E}" srcOrd="1" destOrd="0" presId="urn:microsoft.com/office/officeart/2005/8/layout/default"/>
    <dgm:cxn modelId="{29E3840C-1794-4059-AE4C-B283B5E9E05A}" type="presParOf" srcId="{9407C077-DAA9-4296-9F8F-1B209F544EF9}" destId="{67F6458C-725E-4203-9B56-256AA0F926F0}" srcOrd="2" destOrd="0" presId="urn:microsoft.com/office/officeart/2005/8/layout/default"/>
    <dgm:cxn modelId="{BC4AF2BD-5119-4E3B-BD26-3DA37D9A523F}" type="presParOf" srcId="{9407C077-DAA9-4296-9F8F-1B209F544EF9}" destId="{F968F581-187D-48BB-8F79-8F0DCF53D8FF}" srcOrd="3" destOrd="0" presId="urn:microsoft.com/office/officeart/2005/8/layout/default"/>
    <dgm:cxn modelId="{CFC7DF8D-4F31-4EA2-92C9-58591AD1531F}" type="presParOf" srcId="{9407C077-DAA9-4296-9F8F-1B209F544EF9}" destId="{E706857A-784D-4587-8794-6E62816CB74D}" srcOrd="4" destOrd="0" presId="urn:microsoft.com/office/officeart/2005/8/layout/default"/>
    <dgm:cxn modelId="{F64EA6A6-671A-4B8E-A5C5-E5C73B50721A}" type="presParOf" srcId="{9407C077-DAA9-4296-9F8F-1B209F544EF9}" destId="{BFBAF2BE-B84A-4621-96AA-6A3C4D263796}" srcOrd="5" destOrd="0" presId="urn:microsoft.com/office/officeart/2005/8/layout/default"/>
    <dgm:cxn modelId="{C798E30B-40F2-479F-ADEC-4E07ACB18034}" type="presParOf" srcId="{9407C077-DAA9-4296-9F8F-1B209F544EF9}" destId="{4E876579-997E-4FA2-9381-E18B0CE620FF}" srcOrd="6" destOrd="0" presId="urn:microsoft.com/office/officeart/2005/8/layout/default"/>
    <dgm:cxn modelId="{59B10F1B-0CCC-4E80-AAAF-840B8C1D1D15}" type="presParOf" srcId="{9407C077-DAA9-4296-9F8F-1B209F544EF9}" destId="{8F0454B9-E401-4F6F-A38A-850ACAC2AD68}" srcOrd="7" destOrd="0" presId="urn:microsoft.com/office/officeart/2005/8/layout/default"/>
    <dgm:cxn modelId="{BA97366E-EE77-4268-ABF5-F7802905ED07}" type="presParOf" srcId="{9407C077-DAA9-4296-9F8F-1B209F544EF9}" destId="{F972D4E7-80ED-4BAA-96FF-2A709A018408}" srcOrd="8" destOrd="0" presId="urn:microsoft.com/office/officeart/2005/8/layout/default"/>
    <dgm:cxn modelId="{A8D7677D-B7A1-46D4-9F0F-B98BF7619A97}" type="presParOf" srcId="{9407C077-DAA9-4296-9F8F-1B209F544EF9}" destId="{D1C8B123-EC1B-468B-9604-613523474617}" srcOrd="9" destOrd="0" presId="urn:microsoft.com/office/officeart/2005/8/layout/default"/>
    <dgm:cxn modelId="{9573F1DA-FE1B-4391-B93E-F7E33C03599D}" type="presParOf" srcId="{9407C077-DAA9-4296-9F8F-1B209F544EF9}" destId="{031A2607-3EA8-487A-9E98-5C4E90982324}" srcOrd="10" destOrd="0" presId="urn:microsoft.com/office/officeart/2005/8/layout/default"/>
    <dgm:cxn modelId="{6AB195B5-5474-4E0B-AA10-D0965F147AE1}" type="presParOf" srcId="{9407C077-DAA9-4296-9F8F-1B209F544EF9}" destId="{9739515F-0D5A-4343-B81F-C2E561D087F6}" srcOrd="11" destOrd="0" presId="urn:microsoft.com/office/officeart/2005/8/layout/default"/>
    <dgm:cxn modelId="{80004F20-E747-4E81-8FB7-F4EF0FC72BAA}" type="presParOf" srcId="{9407C077-DAA9-4296-9F8F-1B209F544EF9}" destId="{C8F52C27-4D30-4FEC-8F90-C251DCEEAF7F}" srcOrd="12" destOrd="0" presId="urn:microsoft.com/office/officeart/2005/8/layout/default"/>
    <dgm:cxn modelId="{1F8A6308-880B-4651-9BD0-BAE9F7422ABE}" type="presParOf" srcId="{9407C077-DAA9-4296-9F8F-1B209F544EF9}" destId="{BA0F6E59-3CF3-4BF1-B4B3-A1F445C8AB0B}" srcOrd="13" destOrd="0" presId="urn:microsoft.com/office/officeart/2005/8/layout/default"/>
    <dgm:cxn modelId="{68791B69-2509-49D1-99AC-C7150C4A2DA5}" type="presParOf" srcId="{9407C077-DAA9-4296-9F8F-1B209F544EF9}" destId="{5A3416CF-4DA1-4F0D-AC96-8516DF488B67}" srcOrd="14" destOrd="0" presId="urn:microsoft.com/office/officeart/2005/8/layout/default"/>
    <dgm:cxn modelId="{DB358D80-B9A1-417B-8DDE-B40D281EAC9D}" type="presParOf" srcId="{9407C077-DAA9-4296-9F8F-1B209F544EF9}" destId="{234DA37A-B020-4E46-8D34-E7C8274B6729}" srcOrd="15" destOrd="0" presId="urn:microsoft.com/office/officeart/2005/8/layout/default"/>
    <dgm:cxn modelId="{0D91882A-8A16-4527-8322-08A6E7B90CCE}" type="presParOf" srcId="{9407C077-DAA9-4296-9F8F-1B209F544EF9}" destId="{8F4FEB7E-9889-47B0-8DB6-5C2ECC9C35FA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6BDCE-309D-4407-B81E-86791682AF37}">
      <dsp:nvSpPr>
        <dsp:cNvPr id="0" name=""/>
        <dsp:cNvSpPr/>
      </dsp:nvSpPr>
      <dsp:spPr>
        <a:xfrm>
          <a:off x="1604180" y="1335785"/>
          <a:ext cx="1632627" cy="1632627"/>
        </a:xfrm>
        <a:prstGeom prst="gear9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1932411" y="1718220"/>
        <a:ext cx="976165" cy="839204"/>
      </dsp:txXfrm>
    </dsp:sp>
    <dsp:sp modelId="{8E51BA6C-F828-42D9-900B-94832CCD1D88}">
      <dsp:nvSpPr>
        <dsp:cNvPr id="0" name=""/>
        <dsp:cNvSpPr/>
      </dsp:nvSpPr>
      <dsp:spPr>
        <a:xfrm>
          <a:off x="623807" y="949892"/>
          <a:ext cx="1187365" cy="1187365"/>
        </a:xfrm>
        <a:prstGeom prst="gear6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922730" y="1250621"/>
        <a:ext cx="589519" cy="585907"/>
      </dsp:txXfrm>
    </dsp:sp>
    <dsp:sp modelId="{7A78675A-BF6E-4CB6-A4ED-99CB4273A6EF}">
      <dsp:nvSpPr>
        <dsp:cNvPr id="0" name=""/>
        <dsp:cNvSpPr/>
      </dsp:nvSpPr>
      <dsp:spPr>
        <a:xfrm rot="20700000">
          <a:off x="1288852" y="130731"/>
          <a:ext cx="1163375" cy="1163375"/>
        </a:xfrm>
        <a:prstGeom prst="gear6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Wingdings" panose="05000000000000000000" pitchFamily="2" charset="2"/>
            <a:buNone/>
          </a:pPr>
          <a:endParaRPr lang="pl-PL" sz="3500" kern="1200" dirty="0"/>
        </a:p>
      </dsp:txBody>
      <dsp:txXfrm rot="-20700000">
        <a:off x="1544015" y="385893"/>
        <a:ext cx="653050" cy="653050"/>
      </dsp:txXfrm>
    </dsp:sp>
    <dsp:sp modelId="{CE5FC9AA-1463-4E84-B4A3-E8196FF20935}">
      <dsp:nvSpPr>
        <dsp:cNvPr id="0" name=""/>
        <dsp:cNvSpPr/>
      </dsp:nvSpPr>
      <dsp:spPr>
        <a:xfrm>
          <a:off x="1435195" y="1096712"/>
          <a:ext cx="2089762" cy="2089762"/>
        </a:xfrm>
        <a:prstGeom prst="circularArrow">
          <a:avLst>
            <a:gd name="adj1" fmla="val 4688"/>
            <a:gd name="adj2" fmla="val 299029"/>
            <a:gd name="adj3" fmla="val 2477412"/>
            <a:gd name="adj4" fmla="val 15947437"/>
            <a:gd name="adj5" fmla="val 5469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40B92D-9958-46FC-ABA4-EDAD9A7E92E8}">
      <dsp:nvSpPr>
        <dsp:cNvPr id="0" name=""/>
        <dsp:cNvSpPr/>
      </dsp:nvSpPr>
      <dsp:spPr>
        <a:xfrm>
          <a:off x="413527" y="692434"/>
          <a:ext cx="1518343" cy="151834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4E9CF-6BE5-47F0-B291-B6B7CDF7F597}">
      <dsp:nvSpPr>
        <dsp:cNvPr id="0" name=""/>
        <dsp:cNvSpPr/>
      </dsp:nvSpPr>
      <dsp:spPr>
        <a:xfrm>
          <a:off x="1019752" y="-118830"/>
          <a:ext cx="1637079" cy="163707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F73155-EAAC-495A-92E9-5BF58A33DE46}">
      <dsp:nvSpPr>
        <dsp:cNvPr id="0" name=""/>
        <dsp:cNvSpPr/>
      </dsp:nvSpPr>
      <dsp:spPr>
        <a:xfrm>
          <a:off x="156765" y="3575"/>
          <a:ext cx="2410271" cy="1446162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sp:txBody>
      <dsp:txXfrm>
        <a:off x="156765" y="3575"/>
        <a:ext cx="2410271" cy="1446162"/>
      </dsp:txXfrm>
    </dsp:sp>
    <dsp:sp modelId="{67F6458C-725E-4203-9B56-256AA0F926F0}">
      <dsp:nvSpPr>
        <dsp:cNvPr id="0" name=""/>
        <dsp:cNvSpPr/>
      </dsp:nvSpPr>
      <dsp:spPr>
        <a:xfrm>
          <a:off x="2808064" y="3575"/>
          <a:ext cx="2410271" cy="1446162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kern="12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808064" y="3575"/>
        <a:ext cx="2410271" cy="1446162"/>
      </dsp:txXfrm>
    </dsp:sp>
    <dsp:sp modelId="{E706857A-784D-4587-8794-6E62816CB74D}">
      <dsp:nvSpPr>
        <dsp:cNvPr id="0" name=""/>
        <dsp:cNvSpPr/>
      </dsp:nvSpPr>
      <dsp:spPr>
        <a:xfrm>
          <a:off x="5459362" y="3575"/>
          <a:ext cx="2410271" cy="1446162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kern="1200" baseline="0" dirty="0">
            <a:latin typeface="Roboto" panose="02000000000000000000" pitchFamily="2" charset="0"/>
          </a:endParaRPr>
        </a:p>
      </dsp:txBody>
      <dsp:txXfrm>
        <a:off x="5459362" y="3575"/>
        <a:ext cx="2410271" cy="1446162"/>
      </dsp:txXfrm>
    </dsp:sp>
    <dsp:sp modelId="{4E876579-997E-4FA2-9381-E18B0CE620FF}">
      <dsp:nvSpPr>
        <dsp:cNvPr id="0" name=""/>
        <dsp:cNvSpPr/>
      </dsp:nvSpPr>
      <dsp:spPr>
        <a:xfrm>
          <a:off x="156765" y="1690765"/>
          <a:ext cx="2410271" cy="1446162"/>
        </a:xfrm>
        <a:prstGeom prst="rect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Identyfikacja presji (bazy danych)</a:t>
          </a:r>
        </a:p>
      </dsp:txBody>
      <dsp:txXfrm>
        <a:off x="156765" y="1690765"/>
        <a:ext cx="2410271" cy="1446162"/>
      </dsp:txXfrm>
    </dsp:sp>
    <dsp:sp modelId="{F972D4E7-80ED-4BAA-96FF-2A709A018408}">
      <dsp:nvSpPr>
        <dsp:cNvPr id="0" name=""/>
        <dsp:cNvSpPr/>
      </dsp:nvSpPr>
      <dsp:spPr>
        <a:xfrm>
          <a:off x="2808064" y="1690765"/>
          <a:ext cx="2410271" cy="144616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sp:txBody>
      <dsp:txXfrm>
        <a:off x="2808064" y="1690765"/>
        <a:ext cx="2410271" cy="1446162"/>
      </dsp:txXfrm>
    </dsp:sp>
    <dsp:sp modelId="{031A2607-3EA8-487A-9E98-5C4E90982324}">
      <dsp:nvSpPr>
        <dsp:cNvPr id="0" name=""/>
        <dsp:cNvSpPr/>
      </dsp:nvSpPr>
      <dsp:spPr>
        <a:xfrm>
          <a:off x="169612" y="3381531"/>
          <a:ext cx="2410271" cy="1446162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sp:txBody>
      <dsp:txXfrm>
        <a:off x="169612" y="3381531"/>
        <a:ext cx="2410271" cy="1446162"/>
      </dsp:txXfrm>
    </dsp:sp>
    <dsp:sp modelId="{C8F52C27-4D30-4FEC-8F90-C251DCEEAF7F}">
      <dsp:nvSpPr>
        <dsp:cNvPr id="0" name=""/>
        <dsp:cNvSpPr/>
      </dsp:nvSpPr>
      <dsp:spPr>
        <a:xfrm>
          <a:off x="2858872" y="3381527"/>
          <a:ext cx="2410271" cy="1446162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sp:txBody>
      <dsp:txXfrm>
        <a:off x="2858872" y="3381527"/>
        <a:ext cx="2410271" cy="1446162"/>
      </dsp:txXfrm>
    </dsp:sp>
    <dsp:sp modelId="{5A3416CF-4DA1-4F0D-AC96-8516DF488B67}">
      <dsp:nvSpPr>
        <dsp:cNvPr id="0" name=""/>
        <dsp:cNvSpPr/>
      </dsp:nvSpPr>
      <dsp:spPr>
        <a:xfrm>
          <a:off x="5462785" y="3381527"/>
          <a:ext cx="2410271" cy="1446162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sp:txBody>
      <dsp:txXfrm>
        <a:off x="5462785" y="3381527"/>
        <a:ext cx="2410271" cy="1446162"/>
      </dsp:txXfrm>
    </dsp:sp>
    <dsp:sp modelId="{8F4FEB7E-9889-47B0-8DB6-5C2ECC9C35FA}">
      <dsp:nvSpPr>
        <dsp:cNvPr id="0" name=""/>
        <dsp:cNvSpPr/>
      </dsp:nvSpPr>
      <dsp:spPr>
        <a:xfrm>
          <a:off x="5489684" y="1698989"/>
          <a:ext cx="2410271" cy="1446162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sp:txBody>
      <dsp:txXfrm>
        <a:off x="5489684" y="1698989"/>
        <a:ext cx="2410271" cy="1446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24.05.2021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523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160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872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3553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773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614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1573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846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070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0468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4646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819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611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9775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846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8837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9479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6273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6083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7594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4030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217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4689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256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9230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4205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3524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6607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3645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38715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2858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5448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262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1344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0340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70418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97932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83350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97400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43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44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59589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45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1066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46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24.05.2021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24.05.2021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24.05.2021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24.05.2021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24.05.2021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24.05.2021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24.05.2021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24.05.2021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24.05.2021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24.05.2021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24.05.2021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24.05.2021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.jp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1.jp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.jp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.jpg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chart" Target="../charts/chart8.xml"/><Relationship Id="rId4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0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1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1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g"/><Relationship Id="rId5" Type="http://schemas.openxmlformats.org/officeDocument/2006/relationships/image" Target="../media/image8.jpeg"/><Relationship Id="rId4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1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1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1251856" y="2453230"/>
            <a:ext cx="96882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 wraz z kluczowymi informacjami dotyczącymi regionów wodnych: Dolnej Wisły (obszar dorzecza Wisły), Banówki (obszar dorzecza Banówki), Świeżej (obszar dorzecza Świeżej)</a:t>
            </a:r>
            <a:endParaRPr lang="pl-PL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8944789-2D78-42AF-945A-81F54D6979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76700"/>
            <a:ext cx="121920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 wraz z kluczowymi informacjami dotyczącymi regionów wodnych: Dolnej Wisły (obszar dorzecza Wisły),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Banówki (obszar dorzecza Banówki), Świeżej (obszar dorzecza Świeżej)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5316443-AF84-42F8-B72B-2E158B449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12" y="1328737"/>
            <a:ext cx="11462949" cy="3709828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Sposób podejścia do opracowania IIaPGW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93112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zmiany wprowadzone w III cyklu planistycznym (2016-2021) 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54FE979-623A-4145-AA92-8FDC0DE20B0F}"/>
              </a:ext>
            </a:extLst>
          </p:cNvPr>
          <p:cNvSpPr txBox="1"/>
          <p:nvPr/>
        </p:nvSpPr>
        <p:spPr>
          <a:xfrm>
            <a:off x="274638" y="1152891"/>
            <a:ext cx="1110061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o charakterze instytucjonalnym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, zapewniono całkowitą zgodność z prawem UE (w tym przede wszystkim z RDW) oraz wprowadzono wiele instrumentów pozwalających na racjonalne korzystanie z zasobów wodnych, z uwzględnieniem zwrotu kosztów za usługi wodne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zmiana obszarów dorzeczy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plany gospodarowania wodami opracowane zostały dla 9 obszarów dorzeczy, a nie jak dotychczas dla 10.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Nastąpiły również zmiany dotyczące regionów wodnych obszarów dorzeczy.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weryfikacja i aktualizacja jednostek planistycznych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wprowadzenie nowego wykazu jcwp, dokonanie weryfikacji wykazu jcwpd oraz weryfikacji wykazu sztucznych i silnie zmienionych części wód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rejestru obszarów chronionych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 tym zmiany w zakresie typów wykazów obszarów chronionych. Nie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sporządza się wykazu obszarów narażonych na zanieczyszczenia związkami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azotu, pochodzącymi ze źródeł rolniczych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 zakresie ppk reprezentatywnych dla zaktualizowanego układu jednostek planistycznych wraz z ustaleniem nowej sieci monitoringu 2022-2027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warunków klasyfikacji stanu jednolitych części wód powierzchniowych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dotyczące wskazywanych wartości granicznych potencjału ekologicznego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wartości prezentowane są w planie gospodarowania wodami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włączenie zestawu działań do planu gospodarowania wodami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– dotychczas plany gospodarowania wodami zawierały podsumowanie programów działań stanowiących odrębny dokument - Program wodnośrodowiskowy kraju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957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Relacje głównych zagadnień planu gospodarowania wodami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0" name="Grupa 19">
            <a:extLst>
              <a:ext uri="{FF2B5EF4-FFF2-40B4-BE49-F238E27FC236}">
                <a16:creationId xmlns:a16="http://schemas.microsoft.com/office/drawing/2014/main" id="{EEDE3773-3F5E-4D8C-B6CB-6C8B5E8E3FD8}"/>
              </a:ext>
            </a:extLst>
          </p:cNvPr>
          <p:cNvGrpSpPr/>
          <p:nvPr/>
        </p:nvGrpSpPr>
        <p:grpSpPr>
          <a:xfrm>
            <a:off x="1286303" y="1127760"/>
            <a:ext cx="8447632" cy="4942840"/>
            <a:chOff x="1286303" y="1127760"/>
            <a:chExt cx="8093917" cy="4530192"/>
          </a:xfrm>
        </p:grpSpPr>
        <p:sp>
          <p:nvSpPr>
            <p:cNvPr id="21" name="Prostokąt: zaokrąglone rogi 20">
              <a:extLst>
                <a:ext uri="{FF2B5EF4-FFF2-40B4-BE49-F238E27FC236}">
                  <a16:creationId xmlns:a16="http://schemas.microsoft.com/office/drawing/2014/main" id="{090F3828-1C56-4582-B864-D644463459F0}"/>
                </a:ext>
              </a:extLst>
            </p:cNvPr>
            <p:cNvSpPr/>
            <p:nvPr/>
          </p:nvSpPr>
          <p:spPr>
            <a:xfrm>
              <a:off x="1286303" y="1127760"/>
              <a:ext cx="8093917" cy="453019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650F3A94-CC24-495B-8504-15890B5E25DF}"/>
                </a:ext>
              </a:extLst>
            </p:cNvPr>
            <p:cNvGrpSpPr/>
            <p:nvPr/>
          </p:nvGrpSpPr>
          <p:grpSpPr>
            <a:xfrm>
              <a:off x="1646050" y="2219088"/>
              <a:ext cx="2156714" cy="596012"/>
              <a:chOff x="1611314" y="1920905"/>
              <a:chExt cx="2019616" cy="596012"/>
            </a:xfrm>
          </p:grpSpPr>
          <p:sp>
            <p:nvSpPr>
              <p:cNvPr id="39" name="Prostokąt 38">
                <a:extLst>
                  <a:ext uri="{FF2B5EF4-FFF2-40B4-BE49-F238E27FC236}">
                    <a16:creationId xmlns:a16="http://schemas.microsoft.com/office/drawing/2014/main" id="{D840277B-AA61-4432-ADD7-78C364C7E779}"/>
                  </a:ext>
                </a:extLst>
              </p:cNvPr>
              <p:cNvSpPr/>
              <p:nvPr/>
            </p:nvSpPr>
            <p:spPr>
              <a:xfrm>
                <a:off x="1611314" y="1920905"/>
                <a:ext cx="1672214" cy="596012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CHARAKTERYSTYKA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MONITORING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PRESJE</a:t>
                </a:r>
              </a:p>
            </p:txBody>
          </p:sp>
          <p:cxnSp>
            <p:nvCxnSpPr>
              <p:cNvPr id="40" name="Łącznik prosty ze strzałką 39">
                <a:extLst>
                  <a:ext uri="{FF2B5EF4-FFF2-40B4-BE49-F238E27FC236}">
                    <a16:creationId xmlns:a16="http://schemas.microsoft.com/office/drawing/2014/main" id="{EF97BAE6-2CA3-45FE-8E53-E872CCDA4868}"/>
                  </a:ext>
                </a:extLst>
              </p:cNvPr>
              <p:cNvCxnSpPr>
                <a:cxnSpLocks/>
                <a:stCxn id="39" idx="3"/>
              </p:cNvCxnSpPr>
              <p:nvPr/>
            </p:nvCxnSpPr>
            <p:spPr>
              <a:xfrm flipV="1">
                <a:off x="3283528" y="2217421"/>
                <a:ext cx="347402" cy="1490"/>
              </a:xfrm>
              <a:prstGeom prst="straightConnector1">
                <a:avLst/>
              </a:prstGeom>
              <a:ln w="38100">
                <a:solidFill>
                  <a:srgbClr val="65C048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a 22">
              <a:extLst>
                <a:ext uri="{FF2B5EF4-FFF2-40B4-BE49-F238E27FC236}">
                  <a16:creationId xmlns:a16="http://schemas.microsoft.com/office/drawing/2014/main" id="{5874D77F-C7F3-4E6B-8079-E4D4B8F1C287}"/>
                </a:ext>
              </a:extLst>
            </p:cNvPr>
            <p:cNvGrpSpPr/>
            <p:nvPr/>
          </p:nvGrpSpPr>
          <p:grpSpPr>
            <a:xfrm>
              <a:off x="3802764" y="1200048"/>
              <a:ext cx="5313373" cy="4366783"/>
              <a:chOff x="3792110" y="1084684"/>
              <a:chExt cx="5313373" cy="4366783"/>
            </a:xfrm>
          </p:grpSpPr>
          <p:sp>
            <p:nvSpPr>
              <p:cNvPr id="33" name="Owal 32">
                <a:extLst>
                  <a:ext uri="{FF2B5EF4-FFF2-40B4-BE49-F238E27FC236}">
                    <a16:creationId xmlns:a16="http://schemas.microsoft.com/office/drawing/2014/main" id="{F4390289-40D6-4422-B1B2-6617B0264444}"/>
                  </a:ext>
                </a:extLst>
              </p:cNvPr>
              <p:cNvSpPr/>
              <p:nvPr/>
            </p:nvSpPr>
            <p:spPr>
              <a:xfrm>
                <a:off x="5541885" y="1084684"/>
                <a:ext cx="1800000" cy="1080000"/>
              </a:xfrm>
              <a:prstGeom prst="ellipse">
                <a:avLst/>
              </a:prstGeom>
              <a:solidFill>
                <a:srgbClr val="1317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ORGANY WŁAŚCIWE W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GOSPODAROWANIU WODAMI</a:t>
                </a:r>
              </a:p>
            </p:txBody>
          </p:sp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DBEEFF5C-4FF3-4440-8C07-076F564E5AF3}"/>
                  </a:ext>
                </a:extLst>
              </p:cNvPr>
              <p:cNvSpPr/>
              <p:nvPr/>
            </p:nvSpPr>
            <p:spPr>
              <a:xfrm>
                <a:off x="7305483" y="3509595"/>
                <a:ext cx="1800000" cy="1080000"/>
              </a:xfrm>
              <a:prstGeom prst="ellipse">
                <a:avLst/>
              </a:prstGeom>
              <a:solidFill>
                <a:srgbClr val="229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SPRAWDZIAN KLIMATYCZNY</a:t>
                </a:r>
              </a:p>
            </p:txBody>
          </p:sp>
          <p:sp>
            <p:nvSpPr>
              <p:cNvPr id="35" name="Owal 34">
                <a:extLst>
                  <a:ext uri="{FF2B5EF4-FFF2-40B4-BE49-F238E27FC236}">
                    <a16:creationId xmlns:a16="http://schemas.microsoft.com/office/drawing/2014/main" id="{56239DFF-C0A3-4078-B41F-9BB77B9D0D3C}"/>
                  </a:ext>
                </a:extLst>
              </p:cNvPr>
              <p:cNvSpPr/>
              <p:nvPr/>
            </p:nvSpPr>
            <p:spPr>
              <a:xfrm>
                <a:off x="5541885" y="4371467"/>
                <a:ext cx="1800000" cy="1080000"/>
              </a:xfrm>
              <a:prstGeom prst="ellipse">
                <a:avLst/>
              </a:prstGeom>
              <a:solidFill>
                <a:srgbClr val="4E9C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MATERIAŁY ŹRÓDŁOWE</a:t>
                </a:r>
              </a:p>
            </p:txBody>
          </p:sp>
          <p:sp>
            <p:nvSpPr>
              <p:cNvPr id="36" name="Owal 35">
                <a:extLst>
                  <a:ext uri="{FF2B5EF4-FFF2-40B4-BE49-F238E27FC236}">
                    <a16:creationId xmlns:a16="http://schemas.microsoft.com/office/drawing/2014/main" id="{B04E10FE-15BB-4ADB-96ED-A79A2DDD1841}"/>
                  </a:ext>
                </a:extLst>
              </p:cNvPr>
              <p:cNvSpPr/>
              <p:nvPr/>
            </p:nvSpPr>
            <p:spPr>
              <a:xfrm>
                <a:off x="7298313" y="1918468"/>
                <a:ext cx="1800000" cy="1080000"/>
              </a:xfrm>
              <a:prstGeom prst="ellipse">
                <a:avLst/>
              </a:prstGeom>
              <a:solidFill>
                <a:srgbClr val="007FA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ANALIZY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EKONOMICZNE</a:t>
                </a:r>
              </a:p>
            </p:txBody>
          </p:sp>
          <p:sp>
            <p:nvSpPr>
              <p:cNvPr id="37" name="Owal 36">
                <a:extLst>
                  <a:ext uri="{FF2B5EF4-FFF2-40B4-BE49-F238E27FC236}">
                    <a16:creationId xmlns:a16="http://schemas.microsoft.com/office/drawing/2014/main" id="{15C17A13-5CB5-42A7-9566-D7A13DB1A8BE}"/>
                  </a:ext>
                </a:extLst>
              </p:cNvPr>
              <p:cNvSpPr/>
              <p:nvPr/>
            </p:nvSpPr>
            <p:spPr>
              <a:xfrm>
                <a:off x="3792110" y="1918468"/>
                <a:ext cx="1800000" cy="1080000"/>
              </a:xfrm>
              <a:prstGeom prst="ellipse">
                <a:avLst/>
              </a:prstGeom>
              <a:solidFill>
                <a:srgbClr val="00AC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CELE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ŚRODOWISKOWE</a:t>
                </a:r>
              </a:p>
            </p:txBody>
          </p:sp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82E861A3-6F7F-46B8-A6C9-F2F5888F20AB}"/>
                  </a:ext>
                </a:extLst>
              </p:cNvPr>
              <p:cNvSpPr/>
              <p:nvPr/>
            </p:nvSpPr>
            <p:spPr>
              <a:xfrm>
                <a:off x="3792110" y="3509595"/>
                <a:ext cx="1800000" cy="1080000"/>
              </a:xfrm>
              <a:prstGeom prst="ellipse">
                <a:avLst/>
              </a:prstGeom>
              <a:solidFill>
                <a:srgbClr val="007E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PLANY I PROGRAMY STRATEGICZNE</a:t>
                </a:r>
              </a:p>
            </p:txBody>
          </p:sp>
        </p:grpSp>
        <p:grpSp>
          <p:nvGrpSpPr>
            <p:cNvPr id="24" name="Grupa 23">
              <a:extLst>
                <a:ext uri="{FF2B5EF4-FFF2-40B4-BE49-F238E27FC236}">
                  <a16:creationId xmlns:a16="http://schemas.microsoft.com/office/drawing/2014/main" id="{CA39655C-07AA-4A84-9D7D-9260FC59C8F2}"/>
                </a:ext>
              </a:extLst>
            </p:cNvPr>
            <p:cNvGrpSpPr/>
            <p:nvPr/>
          </p:nvGrpSpPr>
          <p:grpSpPr>
            <a:xfrm>
              <a:off x="5527290" y="2358552"/>
              <a:ext cx="1837690" cy="2057607"/>
              <a:chOff x="5178631" y="2045845"/>
              <a:chExt cx="1837690" cy="2057607"/>
            </a:xfrm>
          </p:grpSpPr>
          <p:sp>
            <p:nvSpPr>
              <p:cNvPr id="25" name="Owal 24">
                <a:extLst>
                  <a:ext uri="{FF2B5EF4-FFF2-40B4-BE49-F238E27FC236}">
                    <a16:creationId xmlns:a16="http://schemas.microsoft.com/office/drawing/2014/main" id="{2884CB1A-8A19-4809-AB0C-1EE838532ABD}"/>
                  </a:ext>
                </a:extLst>
              </p:cNvPr>
              <p:cNvSpPr/>
              <p:nvPr/>
            </p:nvSpPr>
            <p:spPr>
              <a:xfrm>
                <a:off x="5481782" y="2392262"/>
                <a:ext cx="1260000" cy="1260000"/>
              </a:xfrm>
              <a:prstGeom prst="ellipse">
                <a:avLst/>
              </a:prstGeom>
              <a:solidFill>
                <a:srgbClr val="DBB8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t" anchorCtr="0"/>
              <a:lstStyle/>
              <a:p>
                <a:pPr algn="ctr"/>
                <a:r>
                  <a:rPr lang="pl-PL" sz="1000" b="1" dirty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ZESTAW DZIAŁAŃ WYKAZ INWESTYCJI</a:t>
                </a:r>
              </a:p>
            </p:txBody>
          </p:sp>
          <p:sp>
            <p:nvSpPr>
              <p:cNvPr id="26" name="Prostokąt 25">
                <a:extLst>
                  <a:ext uri="{FF2B5EF4-FFF2-40B4-BE49-F238E27FC236}">
                    <a16:creationId xmlns:a16="http://schemas.microsoft.com/office/drawing/2014/main" id="{A04DF77C-3891-4AFF-9E3F-B0A96CF36FAE}"/>
                  </a:ext>
                </a:extLst>
              </p:cNvPr>
              <p:cNvSpPr/>
              <p:nvPr/>
            </p:nvSpPr>
            <p:spPr>
              <a:xfrm>
                <a:off x="5637779" y="3430878"/>
                <a:ext cx="1024789" cy="31496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rgbClr val="FFC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ODSTĘPSTWA</a:t>
                </a:r>
              </a:p>
            </p:txBody>
          </p:sp>
          <p:sp>
            <p:nvSpPr>
              <p:cNvPr id="27" name="Romb 26">
                <a:extLst>
                  <a:ext uri="{FF2B5EF4-FFF2-40B4-BE49-F238E27FC236}">
                    <a16:creationId xmlns:a16="http://schemas.microsoft.com/office/drawing/2014/main" id="{455C80C4-AE2F-4C5F-B4BA-0A56DB729DE8}"/>
                  </a:ext>
                </a:extLst>
              </p:cNvPr>
              <p:cNvSpPr/>
              <p:nvPr/>
            </p:nvSpPr>
            <p:spPr>
              <a:xfrm>
                <a:off x="5855453" y="2045845"/>
                <a:ext cx="475549" cy="276564"/>
              </a:xfrm>
              <a:prstGeom prst="diamond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Romb 27">
                <a:extLst>
                  <a:ext uri="{FF2B5EF4-FFF2-40B4-BE49-F238E27FC236}">
                    <a16:creationId xmlns:a16="http://schemas.microsoft.com/office/drawing/2014/main" id="{DFBA6CF4-362D-441C-85DF-189143950C78}"/>
                  </a:ext>
                </a:extLst>
              </p:cNvPr>
              <p:cNvSpPr/>
              <p:nvPr/>
            </p:nvSpPr>
            <p:spPr>
              <a:xfrm rot="3740424">
                <a:off x="6640264" y="2522620"/>
                <a:ext cx="475549" cy="276564"/>
              </a:xfrm>
              <a:prstGeom prst="diamond">
                <a:avLst/>
              </a:prstGeom>
              <a:solidFill>
                <a:srgbClr val="36D2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9" name="Romb 28">
                <a:extLst>
                  <a:ext uri="{FF2B5EF4-FFF2-40B4-BE49-F238E27FC236}">
                    <a16:creationId xmlns:a16="http://schemas.microsoft.com/office/drawing/2014/main" id="{BA8BF8B2-C5DC-47BD-A953-B6DC9FA1D40F}"/>
                  </a:ext>
                </a:extLst>
              </p:cNvPr>
              <p:cNvSpPr/>
              <p:nvPr/>
            </p:nvSpPr>
            <p:spPr>
              <a:xfrm rot="10800000">
                <a:off x="5855452" y="3826888"/>
                <a:ext cx="475549" cy="276564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Romb 29">
                <a:extLst>
                  <a:ext uri="{FF2B5EF4-FFF2-40B4-BE49-F238E27FC236}">
                    <a16:creationId xmlns:a16="http://schemas.microsoft.com/office/drawing/2014/main" id="{5C706C74-A6E0-4E3B-B399-F3217BF136D5}"/>
                  </a:ext>
                </a:extLst>
              </p:cNvPr>
              <p:cNvSpPr/>
              <p:nvPr/>
            </p:nvSpPr>
            <p:spPr>
              <a:xfrm rot="7155988">
                <a:off x="6630213" y="3380639"/>
                <a:ext cx="475549" cy="276564"/>
              </a:xfrm>
              <a:prstGeom prst="diamond">
                <a:avLst/>
              </a:prstGeom>
              <a:solidFill>
                <a:srgbClr val="36D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Romb 30">
                <a:extLst>
                  <a:ext uri="{FF2B5EF4-FFF2-40B4-BE49-F238E27FC236}">
                    <a16:creationId xmlns:a16="http://schemas.microsoft.com/office/drawing/2014/main" id="{D0F3C9A0-8237-4DD8-BF06-B2A388F9E0E7}"/>
                  </a:ext>
                </a:extLst>
              </p:cNvPr>
              <p:cNvSpPr/>
              <p:nvPr/>
            </p:nvSpPr>
            <p:spPr>
              <a:xfrm rot="3255345">
                <a:off x="5134080" y="3459376"/>
                <a:ext cx="475549" cy="276564"/>
              </a:xfrm>
              <a:prstGeom prst="diamond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2" name="Romb 31">
                <a:extLst>
                  <a:ext uri="{FF2B5EF4-FFF2-40B4-BE49-F238E27FC236}">
                    <a16:creationId xmlns:a16="http://schemas.microsoft.com/office/drawing/2014/main" id="{5E434EE2-4300-4E96-BEC0-6D0365AB703A}"/>
                  </a:ext>
                </a:extLst>
              </p:cNvPr>
              <p:cNvSpPr/>
              <p:nvPr/>
            </p:nvSpPr>
            <p:spPr>
              <a:xfrm rot="7142147">
                <a:off x="5079138" y="2503989"/>
                <a:ext cx="475549" cy="276564"/>
              </a:xfrm>
              <a:prstGeom prst="diamond">
                <a:avLst/>
              </a:prstGeom>
              <a:solidFill>
                <a:srgbClr val="2BDD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529590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355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analityczny DPSIR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1" name="Obraz 40">
            <a:extLst>
              <a:ext uri="{FF2B5EF4-FFF2-40B4-BE49-F238E27FC236}">
                <a16:creationId xmlns:a16="http://schemas.microsoft.com/office/drawing/2014/main" id="{25D61C73-F6FF-4640-8944-62606797A20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0" y="937895"/>
            <a:ext cx="8280082" cy="498221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40BBD23A-49BA-445C-99DD-C1181F14E751}"/>
              </a:ext>
            </a:extLst>
          </p:cNvPr>
          <p:cNvSpPr txBox="1"/>
          <p:nvPr/>
        </p:nvSpPr>
        <p:spPr>
          <a:xfrm>
            <a:off x="539975" y="2139325"/>
            <a:ext cx="3013075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Całość analiz prowadzonych na potrzeby IIaPGW wykonana została według schematu analitycznego DPSIR (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ang. Driver,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Pressure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State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Impact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Response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DPSIR zakłada cykliczność dokonywania określonej sekwencji analiz, co odpowiada charakterowi planistyki w gospodarce wodnej.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26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Źródła danych i zakres informacji stanowiących podstawę dla IIaPGW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786DA37-9482-8D4D-8D46-ADE503FE64FB}"/>
              </a:ext>
            </a:extLst>
          </p:cNvPr>
          <p:cNvSpPr txBox="1"/>
          <p:nvPr/>
        </p:nvSpPr>
        <p:spPr>
          <a:xfrm>
            <a:off x="518160" y="4561011"/>
            <a:ext cx="11416509" cy="1277273"/>
          </a:xfrm>
          <a:prstGeom prst="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Cały proces opracowania IIaPGW prowadzony jest przez PGW WP poprzez realizację szeregu prac, których wyniki docelowo są wykorzystane w IIaPGW.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Wszystkie niezbędne dokumentacje planistyczne opracowane zostały na podstawie zaktualizowanych metodyk, uwzględniających najnowsze dostępne dane i informacje. Prace planistyczne wykonywano zgodnie z wytycznymi KE, bazując na doświadczeniach z kilkunastoletniego wdrażania RDW. 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000" dirty="0">
                <a:solidFill>
                  <a:srgbClr val="FDB522"/>
                </a:solidFill>
              </a:rPr>
              <a:t>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DF544ED-0440-2940-86CB-060CE1DF336D}"/>
              </a:ext>
            </a:extLst>
          </p:cNvPr>
          <p:cNvSpPr/>
          <p:nvPr/>
        </p:nvSpPr>
        <p:spPr>
          <a:xfrm>
            <a:off x="518160" y="4476599"/>
            <a:ext cx="11416509" cy="1397475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58F89CB-163F-43E9-AB49-6EB357586EEF}"/>
              </a:ext>
            </a:extLst>
          </p:cNvPr>
          <p:cNvSpPr/>
          <p:nvPr/>
        </p:nvSpPr>
        <p:spPr>
          <a:xfrm>
            <a:off x="658264" y="1390601"/>
            <a:ext cx="7297016" cy="36317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Ramy prawne: dyrektywy UE, prawodawstwo krajowe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Krajowe dokumenty strategiczne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Dokumenty wytworzone na potrzeby IIaPGW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Dane Państwowego Monitoringu Środowiska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Raporty Komisji Europejskiej wskazujące uwagi do aPGW i rekomendacje dla IIaPGW</a:t>
            </a:r>
          </a:p>
          <a:p>
            <a:pPr marL="28575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Wytyczne KE nr 24 (CIS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Guidance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Document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No. 24 River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Basin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Management in a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changing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climate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) dotyczące zagadnienia zmian klimatu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Inne dane, materiały, opracowania stanowiące wartość dodaną dla kompletności prowadzonych prac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74638" indent="-274638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endParaRPr lang="pl-PL" sz="200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BC6645C-F79E-4E25-8AF2-93635E315B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4758063"/>
              </p:ext>
            </p:extLst>
          </p:nvPr>
        </p:nvGraphicFramePr>
        <p:xfrm>
          <a:off x="7604033" y="1103568"/>
          <a:ext cx="3444240" cy="2968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686717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dokumenty wytworzone na potrzeby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3965F12-4D1E-4E67-BD7B-64E41ACA68F4}"/>
              </a:ext>
            </a:extLst>
          </p:cNvPr>
          <p:cNvGraphicFramePr/>
          <p:nvPr/>
        </p:nvGraphicFramePr>
        <p:xfrm>
          <a:off x="2032000" y="1242906"/>
          <a:ext cx="8026400" cy="4827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182276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Struktura dokumentów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3" name="Grupa 22">
            <a:extLst>
              <a:ext uri="{FF2B5EF4-FFF2-40B4-BE49-F238E27FC236}">
                <a16:creationId xmlns:a16="http://schemas.microsoft.com/office/drawing/2014/main" id="{969EE2A2-F1FB-4159-B9A9-EC805F3C34A7}"/>
              </a:ext>
            </a:extLst>
          </p:cNvPr>
          <p:cNvGrpSpPr/>
          <p:nvPr/>
        </p:nvGrpSpPr>
        <p:grpSpPr>
          <a:xfrm>
            <a:off x="378316" y="691757"/>
            <a:ext cx="11583260" cy="5217883"/>
            <a:chOff x="378316" y="757440"/>
            <a:chExt cx="11583260" cy="5217883"/>
          </a:xfrm>
        </p:grpSpPr>
        <p:pic>
          <p:nvPicPr>
            <p:cNvPr id="16" name="Obraz 15">
              <a:extLst>
                <a:ext uri="{FF2B5EF4-FFF2-40B4-BE49-F238E27FC236}">
                  <a16:creationId xmlns:a16="http://schemas.microsoft.com/office/drawing/2014/main" id="{759EFD7F-17E9-4921-87B8-258A9EE39D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52" t="24573" r="52945" b="8787"/>
            <a:stretch/>
          </p:blipFill>
          <p:spPr>
            <a:xfrm>
              <a:off x="8382001" y="757440"/>
              <a:ext cx="3364749" cy="2718186"/>
            </a:xfrm>
            <a:prstGeom prst="rect">
              <a:avLst/>
            </a:prstGeom>
          </p:spPr>
        </p:pic>
        <p:sp>
          <p:nvSpPr>
            <p:cNvPr id="6" name="Strzałka: pięciokąt 5">
              <a:extLst>
                <a:ext uri="{FF2B5EF4-FFF2-40B4-BE49-F238E27FC236}">
                  <a16:creationId xmlns:a16="http://schemas.microsoft.com/office/drawing/2014/main" id="{85A4DDBF-8CEF-4AD8-AE25-42DEA19A60D3}"/>
                </a:ext>
              </a:extLst>
            </p:cNvPr>
            <p:cNvSpPr/>
            <p:nvPr/>
          </p:nvSpPr>
          <p:spPr bwMode="gray">
            <a:xfrm>
              <a:off x="378316" y="3026326"/>
              <a:ext cx="2169703" cy="1125189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Dokument główny IIaPGW</a:t>
              </a:r>
            </a:p>
          </p:txBody>
        </p:sp>
        <p:sp>
          <p:nvSpPr>
            <p:cNvPr id="8" name="Strzałka: pięciokąt 7">
              <a:extLst>
                <a:ext uri="{FF2B5EF4-FFF2-40B4-BE49-F238E27FC236}">
                  <a16:creationId xmlns:a16="http://schemas.microsoft.com/office/drawing/2014/main" id="{FA36A432-F3C4-4162-A164-8F8CCA7B5FD0}"/>
                </a:ext>
              </a:extLst>
            </p:cNvPr>
            <p:cNvSpPr/>
            <p:nvPr/>
          </p:nvSpPr>
          <p:spPr bwMode="gray">
            <a:xfrm>
              <a:off x="5978012" y="2063000"/>
              <a:ext cx="2403988" cy="1125189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do IIaPGW</a:t>
              </a:r>
            </a:p>
          </p:txBody>
        </p:sp>
        <p:sp>
          <p:nvSpPr>
            <p:cNvPr id="9" name="Strzałka: pięciokąt 8">
              <a:extLst>
                <a:ext uri="{FF2B5EF4-FFF2-40B4-BE49-F238E27FC236}">
                  <a16:creationId xmlns:a16="http://schemas.microsoft.com/office/drawing/2014/main" id="{CD8D6823-FCCB-4050-9B92-ABBF6CE4D55D}"/>
                </a:ext>
              </a:extLst>
            </p:cNvPr>
            <p:cNvSpPr/>
            <p:nvPr/>
          </p:nvSpPr>
          <p:spPr bwMode="gray">
            <a:xfrm>
              <a:off x="5978012" y="4145826"/>
              <a:ext cx="2413285" cy="112518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graficzne do IIaPGW</a:t>
              </a:r>
            </a:p>
          </p:txBody>
        </p:sp>
        <p:pic>
          <p:nvPicPr>
            <p:cNvPr id="14" name="Obraz 13">
              <a:extLst>
                <a:ext uri="{FF2B5EF4-FFF2-40B4-BE49-F238E27FC236}">
                  <a16:creationId xmlns:a16="http://schemas.microsoft.com/office/drawing/2014/main" id="{21686AE2-42AE-4238-B5DF-49C5C15D25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753" t="25778" r="48674" b="10876"/>
            <a:stretch/>
          </p:blipFill>
          <p:spPr>
            <a:xfrm>
              <a:off x="8596827" y="1218296"/>
              <a:ext cx="3364749" cy="2370625"/>
            </a:xfrm>
            <a:prstGeom prst="rect">
              <a:avLst/>
            </a:prstGeom>
          </p:spPr>
        </p:pic>
        <p:pic>
          <p:nvPicPr>
            <p:cNvPr id="18" name="Obraz 17">
              <a:extLst>
                <a:ext uri="{FF2B5EF4-FFF2-40B4-BE49-F238E27FC236}">
                  <a16:creationId xmlns:a16="http://schemas.microsoft.com/office/drawing/2014/main" id="{FD71E9D6-2DBB-40D6-B870-EEF8EC368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82000" y="3739490"/>
              <a:ext cx="2829757" cy="2009243"/>
            </a:xfrm>
            <a:prstGeom prst="rect">
              <a:avLst/>
            </a:prstGeom>
          </p:spPr>
        </p:pic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FF39C0FE-0CB0-404C-AA18-D3BD3A8C5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721999" y="3966080"/>
              <a:ext cx="2855366" cy="2009243"/>
            </a:xfrm>
            <a:prstGeom prst="rect">
              <a:avLst/>
            </a:prstGeom>
          </p:spPr>
        </p:pic>
      </p:grpSp>
      <p:pic>
        <p:nvPicPr>
          <p:cNvPr id="17" name="Obraz 16">
            <a:extLst>
              <a:ext uri="{FF2B5EF4-FFF2-40B4-BE49-F238E27FC236}">
                <a16:creationId xmlns:a16="http://schemas.microsoft.com/office/drawing/2014/main" id="{54A05E4C-1386-438D-9D7B-E06F3E7551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08679" y="1157987"/>
            <a:ext cx="2528057" cy="358141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6E5EF7E0-DDBD-4EF0-A71F-C1B0F60B61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41678" y="1851950"/>
            <a:ext cx="2528056" cy="35863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5F654FD-2F1D-4C13-82C9-D9CEB364EE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15223" y="2577820"/>
            <a:ext cx="2538721" cy="356929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AAACF071-3782-44CC-BE89-EAE6615CE08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63553" y="4081474"/>
            <a:ext cx="2844514" cy="200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091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7F80DBB7-1A51-4CB9-92FD-79923960F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7723" y="999099"/>
            <a:ext cx="5634278" cy="4661662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obszaru dorzecza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6" y="1373467"/>
            <a:ext cx="6161626" cy="201183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Obszar dorzecza Wisły, obszar dorzecza Banówki oraz obszar dorzecza Świeżej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trzy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 dziewięciu obszarów dorzeczy w granicach Polski:</a:t>
            </a:r>
          </a:p>
          <a:p>
            <a:pPr marL="449263" lvl="1" indent="-182563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Wisły - wschodnia i fragment środkowej części kraju, powierzchnia około 185 tys. km</a:t>
            </a:r>
            <a:r>
              <a:rPr lang="pl-PL" sz="1300" baseline="30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(ok. 59% powierzchni kraju)</a:t>
            </a:r>
          </a:p>
          <a:p>
            <a:pPr marL="449263" lvl="1" indent="-182563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Banówki -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północna 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część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kraju, powierzchnia około 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209,37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 km</a:t>
            </a:r>
            <a:r>
              <a:rPr lang="pl-PL" sz="1300" baseline="300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(poniżej </a:t>
            </a:r>
            <a:b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1% powierzchni kraju)</a:t>
            </a:r>
          </a:p>
          <a:p>
            <a:pPr marL="449263" lvl="1" indent="-182563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Świeżej - północno-wschodnia część kraju, powierzchnia około 161,4 km</a:t>
            </a:r>
            <a:r>
              <a:rPr lang="pl-PL" sz="1300" baseline="30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</a:t>
            </a:r>
            <a:r>
              <a:rPr lang="pl-PL" sz="1300" baseline="30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(poniżej 1% powierzchni kraju)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287662"/>
              </p:ext>
            </p:extLst>
          </p:nvPr>
        </p:nvGraphicFramePr>
        <p:xfrm>
          <a:off x="6418801" y="5761391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Dolnej Wisły, Banówki i Świeżej na tle obszarów dorzeczy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ela 23">
            <a:extLst>
              <a:ext uri="{FF2B5EF4-FFF2-40B4-BE49-F238E27FC236}">
                <a16:creationId xmlns:a16="http://schemas.microsoft.com/office/drawing/2014/main" id="{06872B80-5555-411E-AAD9-11B332E661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685428"/>
              </p:ext>
            </p:extLst>
          </p:nvPr>
        </p:nvGraphicFramePr>
        <p:xfrm>
          <a:off x="257175" y="3402937"/>
          <a:ext cx="2832663" cy="2756389"/>
        </p:xfrm>
        <a:graphic>
          <a:graphicData uri="http://schemas.openxmlformats.org/drawingml/2006/table">
            <a:tbl>
              <a:tblPr/>
              <a:tblGrid>
                <a:gridCol w="2832663">
                  <a:extLst>
                    <a:ext uri="{9D8B030D-6E8A-4147-A177-3AD203B41FA5}">
                      <a16:colId xmlns:a16="http://schemas.microsoft.com/office/drawing/2014/main" val="1310450659"/>
                    </a:ext>
                  </a:extLst>
                </a:gridCol>
              </a:tblGrid>
              <a:tr h="29817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dorzecza Wisły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150243"/>
                  </a:ext>
                </a:extLst>
              </a:tr>
              <a:tr h="303276">
                <a:tc>
                  <a:txBody>
                    <a:bodyPr/>
                    <a:lstStyle/>
                    <a:p>
                      <a:pPr marL="182563" indent="-182563" algn="just" rtl="0" fontAlgn="ctr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 Małej Wisły (RZGW Gliwice)</a:t>
                      </a:r>
                      <a:endParaRPr lang="pl-PL" sz="1000" b="0" i="0" u="none" strike="noStrike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0850643"/>
                  </a:ext>
                </a:extLst>
              </a:tr>
              <a:tr h="440436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Górnej-Zachodniej Wisły </a:t>
                      </a:r>
                      <a:b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(RZGW Kraków)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611465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Górnej-Wschodniej Wisły </a:t>
                      </a:r>
                      <a:b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(RZGW Rzeszów)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3153649"/>
                  </a:ext>
                </a:extLst>
              </a:tr>
              <a:tr h="341376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Narwi (RZGW Białystok)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8013821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Bugu (RZGW Lublin)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849155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Środkowej Wisły </a:t>
                      </a:r>
                      <a:b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(RZGW Warszawa)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233264"/>
                  </a:ext>
                </a:extLst>
              </a:tr>
              <a:tr h="284988">
                <a:tc>
                  <a:txBody>
                    <a:bodyPr/>
                    <a:lstStyle/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Dolnej Wisły (RZGW Gdańsk)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1722960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A078277F-6F37-4A04-B7A3-1765BBC1D4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00442"/>
              </p:ext>
            </p:extLst>
          </p:nvPr>
        </p:nvGraphicFramePr>
        <p:xfrm>
          <a:off x="3407449" y="3402937"/>
          <a:ext cx="2832663" cy="583165"/>
        </p:xfrm>
        <a:graphic>
          <a:graphicData uri="http://schemas.openxmlformats.org/drawingml/2006/table">
            <a:tbl>
              <a:tblPr/>
              <a:tblGrid>
                <a:gridCol w="2832663">
                  <a:extLst>
                    <a:ext uri="{9D8B030D-6E8A-4147-A177-3AD203B41FA5}">
                      <a16:colId xmlns:a16="http://schemas.microsoft.com/office/drawing/2014/main" val="1310450659"/>
                    </a:ext>
                  </a:extLst>
                </a:gridCol>
              </a:tblGrid>
              <a:tr h="29817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dorzecza Banówki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150243"/>
                  </a:ext>
                </a:extLst>
              </a:tr>
              <a:tr h="284988">
                <a:tc>
                  <a:txBody>
                    <a:bodyPr/>
                    <a:lstStyle/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Banówki (RZGW Gdańsk)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1722960"/>
                  </a:ext>
                </a:extLst>
              </a:tr>
            </a:tbl>
          </a:graphicData>
        </a:graphic>
      </p:graphicFrame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CF8D1AC7-C99F-4D0D-ADA7-1A91F1A45D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1003"/>
              </p:ext>
            </p:extLst>
          </p:nvPr>
        </p:nvGraphicFramePr>
        <p:xfrm>
          <a:off x="3378628" y="4262125"/>
          <a:ext cx="2832663" cy="583165"/>
        </p:xfrm>
        <a:graphic>
          <a:graphicData uri="http://schemas.openxmlformats.org/drawingml/2006/table">
            <a:tbl>
              <a:tblPr/>
              <a:tblGrid>
                <a:gridCol w="2832663">
                  <a:extLst>
                    <a:ext uri="{9D8B030D-6E8A-4147-A177-3AD203B41FA5}">
                      <a16:colId xmlns:a16="http://schemas.microsoft.com/office/drawing/2014/main" val="1310450659"/>
                    </a:ext>
                  </a:extLst>
                </a:gridCol>
              </a:tblGrid>
              <a:tr h="29817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dorzecza Świeżej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150243"/>
                  </a:ext>
                </a:extLst>
              </a:tr>
              <a:tr h="284988">
                <a:tc>
                  <a:txBody>
                    <a:bodyPr/>
                    <a:lstStyle/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Świeżej (RZGW Gdańsk)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1722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330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890ADDB8-818C-4B1B-A990-DC8B30F55D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4781575"/>
              </p:ext>
            </p:extLst>
          </p:nvPr>
        </p:nvGraphicFramePr>
        <p:xfrm>
          <a:off x="689290" y="4177188"/>
          <a:ext cx="4333814" cy="187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regionu wodnego Dolnej Wisły (obszar dorzecza Wisły)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3" y="1258956"/>
            <a:ext cx="5838827" cy="286899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Dolnej Wisły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jeden z siedmiu regionów wodnych obszaru dorzecza Wisły. Zajmuje powierzchnię ok. 25% powierzchni obszaru dorzecza Wisły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region wodny leży w województwach:, pomorskim, kujawsko- pomorskim oraz warmińsko-mazurskim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regionu wodnego Dolnej Wisły występują jcwp rzeczne (RW),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), jeziorne (LW), przybrzeżne (CW) i przejściowe (TW) oraz jcwpd (podziemne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rolne (głównie centralna część regionu), tereny leśne (południowo zachodnia część regionu), tereny przekształcone antropogenicznie – tereny głównych miast regionu, północna część to obszar z dominacją działalności związanych z gospodarką morską</a:t>
            </a: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299640"/>
              </p:ext>
            </p:extLst>
          </p:nvPr>
        </p:nvGraphicFramePr>
        <p:xfrm>
          <a:off x="6187440" y="594645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Dolnej Wisły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0663902-0B6C-4090-BFAE-818C9E4B7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522172"/>
              </p:ext>
            </p:extLst>
          </p:nvPr>
        </p:nvGraphicFramePr>
        <p:xfrm>
          <a:off x="655635" y="594435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poszczególnych form zagospodarowania terenu regionu wodnego Dolnej Wisły</a:t>
                      </a:r>
                      <a:endParaRPr kumimoji="0" lang="en-US" altLang="pl-PL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0841185A-B6F0-4980-9892-3451B1A9AB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1132" y="1124812"/>
            <a:ext cx="5765725" cy="480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25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2590250E-951D-47E4-8981-BE8C2F9F95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4099593"/>
              </p:ext>
            </p:extLst>
          </p:nvPr>
        </p:nvGraphicFramePr>
        <p:xfrm>
          <a:off x="9459913" y="2404172"/>
          <a:ext cx="2603499" cy="2422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Dolnej Wisły – jcwp rzeczne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908157"/>
              </p:ext>
            </p:extLst>
          </p:nvPr>
        </p:nvGraphicFramePr>
        <p:xfrm>
          <a:off x="3890709" y="596829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 wodny Dolnej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057533"/>
              </p:ext>
            </p:extLst>
          </p:nvPr>
        </p:nvGraphicFramePr>
        <p:xfrm>
          <a:off x="9220734" y="4659635"/>
          <a:ext cx="2917925" cy="213768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84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 wodny Dolnej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Dolnej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357 (21%)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(15%)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293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(59%)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(71%)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(29%)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20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(21%)</a:t>
              </a: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Dolnej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89,7%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  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2,6%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  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7,7%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 jcwp, 20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110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614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661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40774" y="1811524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" name="Obraz 2">
            <a:extLst>
              <a:ext uri="{FF2B5EF4-FFF2-40B4-BE49-F238E27FC236}">
                <a16:creationId xmlns:a16="http://schemas.microsoft.com/office/drawing/2014/main" id="{54F7C30A-599E-4DDB-832D-786DAC4CBB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0061" y="1219134"/>
            <a:ext cx="5251812" cy="477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69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Dolnej Wisły – jcwp zbiornikowe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832431"/>
              </p:ext>
            </p:extLst>
          </p:nvPr>
        </p:nvGraphicFramePr>
        <p:xfrm>
          <a:off x="3890709" y="597605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Dolnej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758560"/>
              </p:ext>
            </p:extLst>
          </p:nvPr>
        </p:nvGraphicFramePr>
        <p:xfrm>
          <a:off x="9519857" y="4656810"/>
          <a:ext cx="2962170" cy="214313"/>
        </p:xfrm>
        <a:graphic>
          <a:graphicData uri="http://schemas.openxmlformats.org/drawingml/2006/table">
            <a:tbl>
              <a:tblPr/>
              <a:tblGrid>
                <a:gridCol w="2962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Dolnej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895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Wykres 25">
            <a:extLst>
              <a:ext uri="{FF2B5EF4-FFF2-40B4-BE49-F238E27FC236}">
                <a16:creationId xmlns:a16="http://schemas.microsoft.com/office/drawing/2014/main" id="{97F816F3-3180-4566-A777-1FAD9F50C5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2448950"/>
              </p:ext>
            </p:extLst>
          </p:nvPr>
        </p:nvGraphicFramePr>
        <p:xfrm>
          <a:off x="9320981" y="2525349"/>
          <a:ext cx="2757922" cy="2029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5" name="Grupa 14">
            <a:extLst>
              <a:ext uri="{FF2B5EF4-FFF2-40B4-BE49-F238E27FC236}">
                <a16:creationId xmlns:a16="http://schemas.microsoft.com/office/drawing/2014/main" id="{874AA76B-1975-452E-A93E-A1BB7CFBFD59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6" name="Text Box 12">
              <a:extLst>
                <a:ext uri="{FF2B5EF4-FFF2-40B4-BE49-F238E27FC236}">
                  <a16:creationId xmlns:a16="http://schemas.microsoft.com/office/drawing/2014/main" id="{2D7C520F-C171-4C32-90AC-BB26E8B2A7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Dolnej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357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(21%)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b="1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(15%)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293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(59%)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(71%)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(29%)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20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(21%)</a:t>
              </a: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530BFF9F-9317-4E36-BFA6-1A2232F75EB3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8" name="Text Box 12">
              <a:extLst>
                <a:ext uri="{FF2B5EF4-FFF2-40B4-BE49-F238E27FC236}">
                  <a16:creationId xmlns:a16="http://schemas.microsoft.com/office/drawing/2014/main" id="{B3F9AEE6-05A2-4CAA-A195-FD69D951B0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Dolnej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89,7%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  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2,6%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  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7,7%</a:t>
              </a:r>
            </a:p>
          </p:txBody>
        </p:sp>
        <p:sp>
          <p:nvSpPr>
            <p:cNvPr id="27" name="Text Box 12">
              <a:extLst>
                <a:ext uri="{FF2B5EF4-FFF2-40B4-BE49-F238E27FC236}">
                  <a16:creationId xmlns:a16="http://schemas.microsoft.com/office/drawing/2014/main" id="{54326574-63FC-4B29-A9B4-1E09831FDB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 jcwp, 20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110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614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661 jcwp</a:t>
              </a:r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119C65B6-4150-4D0B-AA2B-FF2E92069AE5}"/>
                </a:ext>
              </a:extLst>
            </p:cNvPr>
            <p:cNvSpPr/>
            <p:nvPr/>
          </p:nvSpPr>
          <p:spPr>
            <a:xfrm>
              <a:off x="443997" y="2060766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" name="Obraz 2">
            <a:extLst>
              <a:ext uri="{FF2B5EF4-FFF2-40B4-BE49-F238E27FC236}">
                <a16:creationId xmlns:a16="http://schemas.microsoft.com/office/drawing/2014/main" id="{D028398C-F512-4A53-8F23-3EC3F88664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9850" y="1233795"/>
            <a:ext cx="5245620" cy="477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99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Dolnej Wisły – jcwp jeziorne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199032"/>
              </p:ext>
            </p:extLst>
          </p:nvPr>
        </p:nvGraphicFramePr>
        <p:xfrm>
          <a:off x="3883130" y="5986395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LW – region wodny Dolnej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33249"/>
              </p:ext>
            </p:extLst>
          </p:nvPr>
        </p:nvGraphicFramePr>
        <p:xfrm>
          <a:off x="9474940" y="4529848"/>
          <a:ext cx="2471950" cy="214313"/>
        </p:xfrm>
        <a:graphic>
          <a:graphicData uri="http://schemas.openxmlformats.org/drawingml/2006/table">
            <a:tbl>
              <a:tblPr/>
              <a:tblGrid>
                <a:gridCol w="2471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LW – region wodny Dolnej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554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a 14">
            <a:extLst>
              <a:ext uri="{FF2B5EF4-FFF2-40B4-BE49-F238E27FC236}">
                <a16:creationId xmlns:a16="http://schemas.microsoft.com/office/drawing/2014/main" id="{D8C1F7A0-47B5-473B-AE42-4E2BDD8C0CF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6" name="Text Box 12">
              <a:extLst>
                <a:ext uri="{FF2B5EF4-FFF2-40B4-BE49-F238E27FC236}">
                  <a16:creationId xmlns:a16="http://schemas.microsoft.com/office/drawing/2014/main" id="{42F95F59-5668-4A0D-9431-FC41FC521A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Dolnej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357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(21%)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(15%)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293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(59%)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(71%)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(29%)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20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(21%)</a:t>
              </a: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45D54999-697D-4C0F-91FA-DF46B5305802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6" name="Text Box 12">
              <a:extLst>
                <a:ext uri="{FF2B5EF4-FFF2-40B4-BE49-F238E27FC236}">
                  <a16:creationId xmlns:a16="http://schemas.microsoft.com/office/drawing/2014/main" id="{0CCD9D2B-9533-450F-B245-13EB2418CB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Dolnej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89,7%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  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2,6%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  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7,7%</a:t>
              </a:r>
            </a:p>
          </p:txBody>
        </p:sp>
        <p:sp>
          <p:nvSpPr>
            <p:cNvPr id="27" name="Text Box 12">
              <a:extLst>
                <a:ext uri="{FF2B5EF4-FFF2-40B4-BE49-F238E27FC236}">
                  <a16:creationId xmlns:a16="http://schemas.microsoft.com/office/drawing/2014/main" id="{8C87952C-9AEB-429D-98C0-1263ED894E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 jcwp, 20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110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614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661 jcwp</a:t>
              </a:r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016E9F2F-ECA5-49B2-B5B3-92F4AA16A023}"/>
                </a:ext>
              </a:extLst>
            </p:cNvPr>
            <p:cNvSpPr/>
            <p:nvPr/>
          </p:nvSpPr>
          <p:spPr>
            <a:xfrm>
              <a:off x="443997" y="2289106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aphicFrame>
        <p:nvGraphicFramePr>
          <p:cNvPr id="29" name="Wykres 28">
            <a:extLst>
              <a:ext uri="{FF2B5EF4-FFF2-40B4-BE49-F238E27FC236}">
                <a16:creationId xmlns:a16="http://schemas.microsoft.com/office/drawing/2014/main" id="{C7101EC8-8E1F-4363-8469-E04C91E3D9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9080433"/>
              </p:ext>
            </p:extLst>
          </p:nvPr>
        </p:nvGraphicFramePr>
        <p:xfrm>
          <a:off x="9229830" y="2479760"/>
          <a:ext cx="2962170" cy="2064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Obraz 2">
            <a:extLst>
              <a:ext uri="{FF2B5EF4-FFF2-40B4-BE49-F238E27FC236}">
                <a16:creationId xmlns:a16="http://schemas.microsoft.com/office/drawing/2014/main" id="{8F9E3673-4F93-41CC-88CE-E6CAB273B4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4924" y="1226492"/>
            <a:ext cx="5213577" cy="474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4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Dolnej Wisły – jcwp przybrzeżne i przejściowe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019236"/>
              </p:ext>
            </p:extLst>
          </p:nvPr>
        </p:nvGraphicFramePr>
        <p:xfrm>
          <a:off x="3883130" y="596829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TW i CW – region wodny Dolnej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382109"/>
              </p:ext>
            </p:extLst>
          </p:nvPr>
        </p:nvGraphicFramePr>
        <p:xfrm>
          <a:off x="9474940" y="4529848"/>
          <a:ext cx="2471950" cy="214313"/>
        </p:xfrm>
        <a:graphic>
          <a:graphicData uri="http://schemas.openxmlformats.org/drawingml/2006/table">
            <a:tbl>
              <a:tblPr/>
              <a:tblGrid>
                <a:gridCol w="2471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TW i CW – region wodny Dolnej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554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a 14">
            <a:extLst>
              <a:ext uri="{FF2B5EF4-FFF2-40B4-BE49-F238E27FC236}">
                <a16:creationId xmlns:a16="http://schemas.microsoft.com/office/drawing/2014/main" id="{D8C1F7A0-47B5-473B-AE42-4E2BDD8C0CF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6" name="Text Box 12">
              <a:extLst>
                <a:ext uri="{FF2B5EF4-FFF2-40B4-BE49-F238E27FC236}">
                  <a16:creationId xmlns:a16="http://schemas.microsoft.com/office/drawing/2014/main" id="{42F95F59-5668-4A0D-9431-FC41FC521A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Dolnej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357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(21%)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(15%)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293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(59%)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5 (71%)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2 (29%)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20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(21%)</a:t>
              </a: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45D54999-697D-4C0F-91FA-DF46B5305802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6" name="Text Box 12">
              <a:extLst>
                <a:ext uri="{FF2B5EF4-FFF2-40B4-BE49-F238E27FC236}">
                  <a16:creationId xmlns:a16="http://schemas.microsoft.com/office/drawing/2014/main" id="{0CCD9D2B-9533-450F-B245-13EB2418CB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Dolnej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89,7%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  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2,6%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  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7,7%</a:t>
              </a:r>
            </a:p>
          </p:txBody>
        </p:sp>
        <p:sp>
          <p:nvSpPr>
            <p:cNvPr id="27" name="Text Box 12">
              <a:extLst>
                <a:ext uri="{FF2B5EF4-FFF2-40B4-BE49-F238E27FC236}">
                  <a16:creationId xmlns:a16="http://schemas.microsoft.com/office/drawing/2014/main" id="{8C87952C-9AEB-429D-98C0-1263ED894E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 jcwp, 20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110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614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661 jcwp</a:t>
              </a:r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016E9F2F-ECA5-49B2-B5B3-92F4AA16A023}"/>
                </a:ext>
              </a:extLst>
            </p:cNvPr>
            <p:cNvSpPr/>
            <p:nvPr/>
          </p:nvSpPr>
          <p:spPr>
            <a:xfrm>
              <a:off x="443997" y="2519042"/>
              <a:ext cx="3007085" cy="525348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aphicFrame>
        <p:nvGraphicFramePr>
          <p:cNvPr id="17" name="Wykres 16">
            <a:extLst>
              <a:ext uri="{FF2B5EF4-FFF2-40B4-BE49-F238E27FC236}">
                <a16:creationId xmlns:a16="http://schemas.microsoft.com/office/drawing/2014/main" id="{2CDFC8E9-22E6-4F36-9771-CD9AD587E1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8669565"/>
              </p:ext>
            </p:extLst>
          </p:nvPr>
        </p:nvGraphicFramePr>
        <p:xfrm>
          <a:off x="9229830" y="2459471"/>
          <a:ext cx="2962170" cy="2064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Obraz 2">
            <a:extLst>
              <a:ext uri="{FF2B5EF4-FFF2-40B4-BE49-F238E27FC236}">
                <a16:creationId xmlns:a16="http://schemas.microsoft.com/office/drawing/2014/main" id="{5A84F850-8186-4044-8859-DE7512CB42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9506" y="1233795"/>
            <a:ext cx="5205547" cy="473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72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Dolnej Wisły - jcwpd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333945"/>
              </p:ext>
            </p:extLst>
          </p:nvPr>
        </p:nvGraphicFramePr>
        <p:xfrm>
          <a:off x="4504690" y="6016625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jcwpd– region wodny Dolnej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id="{2C5BFC7D-886B-4223-97C1-EA63A665A3D4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3" name="Text Box 12">
              <a:extLst>
                <a:ext uri="{FF2B5EF4-FFF2-40B4-BE49-F238E27FC236}">
                  <a16:creationId xmlns:a16="http://schemas.microsoft.com/office/drawing/2014/main" id="{E5C135EB-FE5C-4333-A966-4BEE891832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Dolnej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357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(21%)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(15%)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293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(59%)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(71%)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(29%)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20 (21%)</a:t>
              </a: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DE398CBE-78EE-4203-BBD9-3356C65EC68F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Text Box 12">
              <a:extLst>
                <a:ext uri="{FF2B5EF4-FFF2-40B4-BE49-F238E27FC236}">
                  <a16:creationId xmlns:a16="http://schemas.microsoft.com/office/drawing/2014/main" id="{751849CD-6386-42B8-9BB7-E6C7DA0772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Dolnej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89,7%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  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2,6%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  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7,7%</a:t>
              </a:r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7ADD67BF-CA52-485F-A38E-4FF34DF2FE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 jcwp, 20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110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614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661 jcwp</a:t>
              </a: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87C8EAD6-689C-4126-925D-1A401C317036}"/>
                </a:ext>
              </a:extLst>
            </p:cNvPr>
            <p:cNvSpPr/>
            <p:nvPr/>
          </p:nvSpPr>
          <p:spPr>
            <a:xfrm>
              <a:off x="443997" y="3035870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" name="Obraz 2">
            <a:extLst>
              <a:ext uri="{FF2B5EF4-FFF2-40B4-BE49-F238E27FC236}">
                <a16:creationId xmlns:a16="http://schemas.microsoft.com/office/drawing/2014/main" id="{6871D838-02F7-4FBF-94BE-5D1242BA0A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6155" y="1233795"/>
            <a:ext cx="5281769" cy="480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15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Dolnej Wisły – obszary chronione 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322916"/>
              </p:ext>
            </p:extLst>
          </p:nvPr>
        </p:nvGraphicFramePr>
        <p:xfrm>
          <a:off x="4207688" y="6016625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w obrębie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 wodny Dolnej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id="{0DFB3A29-EB73-4F73-9138-66DC6D0052D2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3" name="Text Box 12">
              <a:extLst>
                <a:ext uri="{FF2B5EF4-FFF2-40B4-BE49-F238E27FC236}">
                  <a16:creationId xmlns:a16="http://schemas.microsoft.com/office/drawing/2014/main" id="{AE97DDCD-2A08-4B1C-BD6A-18F1EB90C6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Dolnej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357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(21%)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(15%)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293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(59%)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(71%)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(29%)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20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(21%)</a:t>
              </a: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D46DFC0C-6325-4E76-9AF3-4F0A1AFA7E32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Text Box 12">
              <a:extLst>
                <a:ext uri="{FF2B5EF4-FFF2-40B4-BE49-F238E27FC236}">
                  <a16:creationId xmlns:a16="http://schemas.microsoft.com/office/drawing/2014/main" id="{CA16E57B-F81E-4B5D-9359-FF8D29DF3F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Dolnej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89,7%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  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2,6%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  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7,7%</a:t>
              </a:r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2DC610B2-C2D8-4632-AAA9-341BF8BB3A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 jcwp, 20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110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614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661 jcwp</a:t>
              </a: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8975211E-0AC5-4771-9FEA-87F1C52B2D09}"/>
                </a:ext>
              </a:extLst>
            </p:cNvPr>
            <p:cNvSpPr/>
            <p:nvPr/>
          </p:nvSpPr>
          <p:spPr>
            <a:xfrm>
              <a:off x="550365" y="5437209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" name="Obraz 2">
            <a:extLst>
              <a:ext uri="{FF2B5EF4-FFF2-40B4-BE49-F238E27FC236}">
                <a16:creationId xmlns:a16="http://schemas.microsoft.com/office/drawing/2014/main" id="{D023248F-B9BA-4D60-94A6-6D0F87D207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7688" y="1233795"/>
            <a:ext cx="5260403" cy="478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77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26F1E44A-5E91-4D4D-A02D-F8F98BDF6D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7703616"/>
              </p:ext>
            </p:extLst>
          </p:nvPr>
        </p:nvGraphicFramePr>
        <p:xfrm>
          <a:off x="807560" y="3110641"/>
          <a:ext cx="4010128" cy="2244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regionu wodnego Banówki (obszar dorzecza Banówki)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1328737"/>
            <a:ext cx="5381625" cy="150605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Banówki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edyny region wodny obszaru dorzecza Banówki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regionu wodnego Banówki występują jcwp rzeczne (RW), oraz jcwpd (podziemne). Brak jcwp zbiornikowych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), jeziornych (LW), przybrzeżnych (CW) i przejściowych (TW) 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rolne</a:t>
            </a: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678038"/>
              </p:ext>
            </p:extLst>
          </p:nvPr>
        </p:nvGraphicFramePr>
        <p:xfrm>
          <a:off x="6187440" y="594645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Banówki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Banówki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0663902-0B6C-4090-BFAE-818C9E4B7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795026"/>
              </p:ext>
            </p:extLst>
          </p:nvPr>
        </p:nvGraphicFramePr>
        <p:xfrm>
          <a:off x="689770" y="5242682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poszczególnych form zagospodarowania terenu regionu wodnego Banówki</a:t>
                      </a:r>
                      <a:endParaRPr kumimoji="0" lang="en-US" altLang="pl-PL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>
            <a:extLst>
              <a:ext uri="{FF2B5EF4-FFF2-40B4-BE49-F238E27FC236}">
                <a16:creationId xmlns:a16="http://schemas.microsoft.com/office/drawing/2014/main" id="{41743838-0147-4ECB-9909-BDA1B33B84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999" y="1175228"/>
            <a:ext cx="4783453" cy="478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002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Banówki – jcwp rzeczne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545490"/>
              </p:ext>
            </p:extLst>
          </p:nvPr>
        </p:nvGraphicFramePr>
        <p:xfrm>
          <a:off x="3890709" y="5984664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 wodny Banówki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765879"/>
              </p:ext>
            </p:extLst>
          </p:nvPr>
        </p:nvGraphicFramePr>
        <p:xfrm>
          <a:off x="9220734" y="4659635"/>
          <a:ext cx="2917925" cy="213768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0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 wodny Banówki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Banówki: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1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Banówki: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brak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40774" y="1811524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2CDFC8E9-22E6-4F36-9771-CD9AD587E1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699281"/>
              </p:ext>
            </p:extLst>
          </p:nvPr>
        </p:nvGraphicFramePr>
        <p:xfrm>
          <a:off x="9556467" y="2374426"/>
          <a:ext cx="2582192" cy="2287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Obraz 2">
            <a:extLst>
              <a:ext uri="{FF2B5EF4-FFF2-40B4-BE49-F238E27FC236}">
                <a16:creationId xmlns:a16="http://schemas.microsoft.com/office/drawing/2014/main" id="{70D7B145-849A-4077-93F2-4A2D60018F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4427" y="1208991"/>
            <a:ext cx="4812740" cy="481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0311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Banówki - jcwpd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58266"/>
              </p:ext>
            </p:extLst>
          </p:nvPr>
        </p:nvGraphicFramePr>
        <p:xfrm>
          <a:off x="4612281" y="596251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jcwpd– region wodny Banówki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5" name="Grupa 14">
            <a:extLst>
              <a:ext uri="{FF2B5EF4-FFF2-40B4-BE49-F238E27FC236}">
                <a16:creationId xmlns:a16="http://schemas.microsoft.com/office/drawing/2014/main" id="{E768CB0A-BDAC-484A-9921-8A9AE2F9504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8" name="Text Box 12">
              <a:extLst>
                <a:ext uri="{FF2B5EF4-FFF2-40B4-BE49-F238E27FC236}">
                  <a16:creationId xmlns:a16="http://schemas.microsoft.com/office/drawing/2014/main" id="{6FDB6A90-E758-4E8D-8E11-ADECAED948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Banówki: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1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B518D67E-4541-439D-A675-1A2182710A6C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Text Box 12">
              <a:extLst>
                <a:ext uri="{FF2B5EF4-FFF2-40B4-BE49-F238E27FC236}">
                  <a16:creationId xmlns:a16="http://schemas.microsoft.com/office/drawing/2014/main" id="{6888BF3B-8799-48C7-8A97-57AD4BEDA0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Banówki: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C14FE489-17E7-477B-925E-079AB12B12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brak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</a:t>
              </a: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A851D708-FF60-43A8-97C2-EDA75097F6C9}"/>
                </a:ext>
              </a:extLst>
            </p:cNvPr>
            <p:cNvSpPr/>
            <p:nvPr/>
          </p:nvSpPr>
          <p:spPr>
            <a:xfrm>
              <a:off x="448423" y="3030282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" name="Obraz 2">
            <a:extLst>
              <a:ext uri="{FF2B5EF4-FFF2-40B4-BE49-F238E27FC236}">
                <a16:creationId xmlns:a16="http://schemas.microsoft.com/office/drawing/2014/main" id="{221C6CBA-7DC1-4211-8F24-C15650DF6F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198" y="1233795"/>
            <a:ext cx="4756355" cy="475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538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Banówki – obszary chronione  </a:t>
            </a:r>
            <a:r>
              <a:rPr lang="pl-PL" altLang="pl-PL" sz="1800" b="1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123652"/>
              </p:ext>
            </p:extLst>
          </p:nvPr>
        </p:nvGraphicFramePr>
        <p:xfrm>
          <a:off x="4774216" y="595219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w obrębie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 wodny Banówki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5" name="Grupa 14">
            <a:extLst>
              <a:ext uri="{FF2B5EF4-FFF2-40B4-BE49-F238E27FC236}">
                <a16:creationId xmlns:a16="http://schemas.microsoft.com/office/drawing/2014/main" id="{F241231B-D71F-411C-95AC-6E6E5178CBF5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8" name="Text Box 12">
              <a:extLst>
                <a:ext uri="{FF2B5EF4-FFF2-40B4-BE49-F238E27FC236}">
                  <a16:creationId xmlns:a16="http://schemas.microsoft.com/office/drawing/2014/main" id="{95ABA9D4-44F7-4961-8E69-3DF201DB1B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Banówki: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1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ECB2D25D-3667-4795-8D6E-B1231127B29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Text Box 12">
              <a:extLst>
                <a:ext uri="{FF2B5EF4-FFF2-40B4-BE49-F238E27FC236}">
                  <a16:creationId xmlns:a16="http://schemas.microsoft.com/office/drawing/2014/main" id="{4105966B-3D7D-4CE2-9C9E-C07D4CEC3F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Banówki: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337A1563-54EF-454A-940F-6BB225AB66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brak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</a:t>
              </a: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B4492F70-31CE-4C87-B954-6B5043F32BBD}"/>
                </a:ext>
              </a:extLst>
            </p:cNvPr>
            <p:cNvSpPr/>
            <p:nvPr/>
          </p:nvSpPr>
          <p:spPr>
            <a:xfrm>
              <a:off x="408816" y="5279007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" name="Obraz 2">
            <a:extLst>
              <a:ext uri="{FF2B5EF4-FFF2-40B4-BE49-F238E27FC236}">
                <a16:creationId xmlns:a16="http://schemas.microsoft.com/office/drawing/2014/main" id="{C37A39A5-BDB0-47C6-8C4A-82AB23F6A5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7535" y="1233795"/>
            <a:ext cx="4736690" cy="473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0870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regionu wodnego Świeżej (obszar dorzecza Świeżej)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1328737"/>
            <a:ext cx="5381625" cy="168610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Świeżej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edyny region wodny obszaru dorzecza Świeżej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regionu wodnego Banówki występują jcwp rzeczne (RW), jeziorne (LW) oraz jcwpd (podziemne). Brak jcwp zbiornikowych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), przybrzeżnych (CW) i przejściowych (TW) 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rolne oraz leśne</a:t>
            </a: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623675"/>
              </p:ext>
            </p:extLst>
          </p:nvPr>
        </p:nvGraphicFramePr>
        <p:xfrm>
          <a:off x="6187440" y="594645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Banówki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Świeżej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0663902-0B6C-4090-BFAE-818C9E4B7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475558"/>
              </p:ext>
            </p:extLst>
          </p:nvPr>
        </p:nvGraphicFramePr>
        <p:xfrm>
          <a:off x="689770" y="5242682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poszczególnych form zagospodarowania terenu regionu wodnego Świeżej</a:t>
                      </a:r>
                      <a:endParaRPr kumimoji="0" lang="en-US" altLang="pl-PL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FFB8EC3A-A1D3-4D19-9DBE-205A3703DD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82871"/>
              </p:ext>
            </p:extLst>
          </p:nvPr>
        </p:nvGraphicFramePr>
        <p:xfrm>
          <a:off x="689770" y="3044032"/>
          <a:ext cx="4151118" cy="219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" name="Obraz 2">
            <a:extLst>
              <a:ext uri="{FF2B5EF4-FFF2-40B4-BE49-F238E27FC236}">
                <a16:creationId xmlns:a16="http://schemas.microsoft.com/office/drawing/2014/main" id="{CCCDAF2F-3798-419A-81D1-B12ABDF166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2461" y="1123985"/>
            <a:ext cx="4854186" cy="485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15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DCCD729-4E00-4644-9DAE-217202889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3370" y="1192650"/>
            <a:ext cx="4866582" cy="4866582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Świeżej – jcwp rzeczne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3382658"/>
              </p:ext>
            </p:extLst>
          </p:nvPr>
        </p:nvGraphicFramePr>
        <p:xfrm>
          <a:off x="3716593" y="599692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 wodny Świeżej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785376"/>
              </p:ext>
            </p:extLst>
          </p:nvPr>
        </p:nvGraphicFramePr>
        <p:xfrm>
          <a:off x="9220734" y="4659635"/>
          <a:ext cx="2917925" cy="213768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0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 wodny Świeżej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Świeżej: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3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Świeżej: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brak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40774" y="1811524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2CDFC8E9-22E6-4F36-9771-CD9AD587E148}"/>
              </a:ext>
            </a:extLst>
          </p:cNvPr>
          <p:cNvGraphicFramePr>
            <a:graphicFrameLocks/>
          </p:cNvGraphicFramePr>
          <p:nvPr/>
        </p:nvGraphicFramePr>
        <p:xfrm>
          <a:off x="9556467" y="2374426"/>
          <a:ext cx="2582192" cy="2287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2023456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Świeżej – jcwp jeziorne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997134"/>
              </p:ext>
            </p:extLst>
          </p:nvPr>
        </p:nvGraphicFramePr>
        <p:xfrm>
          <a:off x="3716593" y="599692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LW – region wodny Świeżej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712130"/>
              </p:ext>
            </p:extLst>
          </p:nvPr>
        </p:nvGraphicFramePr>
        <p:xfrm>
          <a:off x="9220734" y="4659635"/>
          <a:ext cx="2917925" cy="213768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0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LW – region wodny Świeżej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Świeżej: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3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Świeżej: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brak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40774" y="2317984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2CDFC8E9-22E6-4F36-9771-CD9AD587E148}"/>
              </a:ext>
            </a:extLst>
          </p:cNvPr>
          <p:cNvGraphicFramePr>
            <a:graphicFrameLocks/>
          </p:cNvGraphicFramePr>
          <p:nvPr/>
        </p:nvGraphicFramePr>
        <p:xfrm>
          <a:off x="9556467" y="2374426"/>
          <a:ext cx="2582192" cy="2287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Obraz 2">
            <a:extLst>
              <a:ext uri="{FF2B5EF4-FFF2-40B4-BE49-F238E27FC236}">
                <a16:creationId xmlns:a16="http://schemas.microsoft.com/office/drawing/2014/main" id="{485FE902-7DB9-40C5-BA4F-BB1F8415B3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3370" y="1204506"/>
            <a:ext cx="4823656" cy="482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8425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Świeżej – jcwpd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64733"/>
              </p:ext>
            </p:extLst>
          </p:nvPr>
        </p:nvGraphicFramePr>
        <p:xfrm>
          <a:off x="4000457" y="6005943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 – region wodny Świeżej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Świeżej: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3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Świeżej: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brak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50365" y="3021237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" name="Obraz 2">
            <a:extLst>
              <a:ext uri="{FF2B5EF4-FFF2-40B4-BE49-F238E27FC236}">
                <a16:creationId xmlns:a16="http://schemas.microsoft.com/office/drawing/2014/main" id="{242AA68D-AEFE-4144-994E-82997ABF79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2844" y="1180579"/>
            <a:ext cx="4890020" cy="489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588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Świeżej – obszary chronione 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662818"/>
              </p:ext>
            </p:extLst>
          </p:nvPr>
        </p:nvGraphicFramePr>
        <p:xfrm>
          <a:off x="3967971" y="595219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w obrębie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 wodny Świeżej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id="{A35BDCF6-2907-4F36-A158-596956429ADD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3" name="Text Box 12">
              <a:extLst>
                <a:ext uri="{FF2B5EF4-FFF2-40B4-BE49-F238E27FC236}">
                  <a16:creationId xmlns:a16="http://schemas.microsoft.com/office/drawing/2014/main" id="{94057CE2-E627-4EF8-A731-98EE6D879B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Świeżej: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3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6F222D68-D31E-4FFB-8D24-C765C610992C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B83D30B1-1BD0-469F-B3F6-2E18921DD4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Świeżej: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20" name="Text Box 12">
              <a:extLst>
                <a:ext uri="{FF2B5EF4-FFF2-40B4-BE49-F238E27FC236}">
                  <a16:creationId xmlns:a16="http://schemas.microsoft.com/office/drawing/2014/main" id="{D89B8EC1-78AA-47E9-9A2F-BD4667AC6D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brak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 jcwp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561B6CB0-6A8A-46B1-880A-24C526533831}"/>
                </a:ext>
              </a:extLst>
            </p:cNvPr>
            <p:cNvSpPr/>
            <p:nvPr/>
          </p:nvSpPr>
          <p:spPr>
            <a:xfrm>
              <a:off x="567956" y="5280601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" name="Obraz 2">
            <a:extLst>
              <a:ext uri="{FF2B5EF4-FFF2-40B4-BE49-F238E27FC236}">
                <a16:creationId xmlns:a16="http://schemas.microsoft.com/office/drawing/2014/main" id="{B477BB81-98D2-4969-A9B0-15BAF51856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2803" y="1220076"/>
            <a:ext cx="4796062" cy="479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5113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A36B4CF6-7C18-4272-8888-E9D97B19BDC5}"/>
              </a:ext>
            </a:extLst>
          </p:cNvPr>
          <p:cNvSpPr txBox="1"/>
          <p:nvPr/>
        </p:nvSpPr>
        <p:spPr>
          <a:xfrm>
            <a:off x="317578" y="1328737"/>
            <a:ext cx="10999351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Zgodnie z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wymaganiami wskazanymi w art. 5 RDW państwa członkowskie mają obowiązek cyklicznego przeglądu wpływu działalności człowieka na środowisko. W zakresie przeglądu przeprowadzana jest identyfikacja znaczących oddziaływań oraz ocena ich wpływu na stan wód powierzchniowych i podziemnych. Odpowiednia ocena presji mających wpływ na jcw umożliwia ustalenie środków dla osiągnięcia celów środowiskowych określonych zgodnie z art. 4 RDW lub powołanie się na wyłączenia w ramach tego przepisu.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0F832522-CE5E-4CD2-BA0E-C4AB265F3B80}"/>
              </a:ext>
            </a:extLst>
          </p:cNvPr>
          <p:cNvSpPr txBox="1"/>
          <p:nvPr/>
        </p:nvSpPr>
        <p:spPr>
          <a:xfrm>
            <a:off x="525923" y="2786420"/>
            <a:ext cx="5385132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Przeprowadzone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ramach IIaPGW analizy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wykonane zostały dla każdej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kategorii jcwp w zakresie następujących rodzajów presji: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hydromorfologiczny;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biologiczne;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fizykochemiczne;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zasoby wód powierzchniowych.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6BA8E039-DF00-48CD-A5E9-402A0FD2DE18}"/>
              </a:ext>
            </a:extLst>
          </p:cNvPr>
          <p:cNvSpPr txBox="1"/>
          <p:nvPr/>
        </p:nvSpPr>
        <p:spPr>
          <a:xfrm>
            <a:off x="7276368" y="2895526"/>
            <a:ext cx="5385132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przypadku jcwpd analizy dotyczyły: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ilościowy.</a:t>
            </a:r>
          </a:p>
        </p:txBody>
      </p:sp>
      <p:pic>
        <p:nvPicPr>
          <p:cNvPr id="27" name="Obraz 11">
            <a:extLst>
              <a:ext uri="{FF2B5EF4-FFF2-40B4-BE49-F238E27FC236}">
                <a16:creationId xmlns:a16="http://schemas.microsoft.com/office/drawing/2014/main" id="{875B59B2-D4BA-4D3F-9511-ACA02DEA8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34473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6BAF4596-3639-4920-B246-278B372D09B4}"/>
              </a:ext>
            </a:extLst>
          </p:cNvPr>
          <p:cNvSpPr txBox="1"/>
          <p:nvPr/>
        </p:nvSpPr>
        <p:spPr>
          <a:xfrm>
            <a:off x="502276" y="5143183"/>
            <a:ext cx="543242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Analizy uwzględniały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również presje wywierane na obszary chronione oraz kumulację identyfikowanych presji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4608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9" y="787400"/>
            <a:ext cx="1123893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Dolnej Wisły </a:t>
            </a:r>
            <a:b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biologiczne zależne </a:t>
            </a:r>
            <a:b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 fizykochemii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115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79F58FA1-CBB9-483B-B953-58226A433C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5497" y="856016"/>
            <a:ext cx="5791864" cy="5267765"/>
          </a:xfrm>
          <a:prstGeom prst="rect">
            <a:avLst/>
          </a:prstGeom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F227B77-6D00-4CD7-B388-1962B6C68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372517"/>
              </p:ext>
            </p:extLst>
          </p:nvPr>
        </p:nvGraphicFramePr>
        <p:xfrm>
          <a:off x="1677194" y="2683123"/>
          <a:ext cx="3878032" cy="1066800"/>
        </p:xfrm>
        <a:graphic>
          <a:graphicData uri="http://schemas.openxmlformats.org/drawingml/2006/table">
            <a:tbl>
              <a:tblPr/>
              <a:tblGrid>
                <a:gridCol w="1749843">
                  <a:extLst>
                    <a:ext uri="{9D8B030D-6E8A-4147-A177-3AD203B41FA5}">
                      <a16:colId xmlns:a16="http://schemas.microsoft.com/office/drawing/2014/main" val="1348728911"/>
                    </a:ext>
                  </a:extLst>
                </a:gridCol>
                <a:gridCol w="2128189">
                  <a:extLst>
                    <a:ext uri="{9D8B030D-6E8A-4147-A177-3AD203B41FA5}">
                      <a16:colId xmlns:a16="http://schemas.microsoft.com/office/drawing/2014/main" val="1117946709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 Dolnej Wisły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2486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15111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8821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6360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TW i CW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42691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24411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Banówki i region wodny Świeżej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biologiczne zależne od fizykochemii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66890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797657"/>
              </p:ext>
            </p:extLst>
          </p:nvPr>
        </p:nvGraphicFramePr>
        <p:xfrm>
          <a:off x="119063" y="592741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fizykochemii - region wodny Banówki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268887"/>
              </p:ext>
            </p:extLst>
          </p:nvPr>
        </p:nvGraphicFramePr>
        <p:xfrm>
          <a:off x="7607302" y="5930721"/>
          <a:ext cx="6203035" cy="214313"/>
        </p:xfrm>
        <a:graphic>
          <a:graphicData uri="http://schemas.openxmlformats.org/drawingml/2006/table">
            <a:tbl>
              <a:tblPr/>
              <a:tblGrid>
                <a:gridCol w="6203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fizykochemii - region wodny Świeżej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B6F316F3-9A76-4716-9E8F-B8E34821AF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132508"/>
              </p:ext>
            </p:extLst>
          </p:nvPr>
        </p:nvGraphicFramePr>
        <p:xfrm>
          <a:off x="4351339" y="2939604"/>
          <a:ext cx="3136900" cy="708660"/>
        </p:xfrm>
        <a:graphic>
          <a:graphicData uri="http://schemas.openxmlformats.org/drawingml/2006/table">
            <a:tbl>
              <a:tblPr/>
              <a:tblGrid>
                <a:gridCol w="939800">
                  <a:extLst>
                    <a:ext uri="{9D8B030D-6E8A-4147-A177-3AD203B41FA5}">
                      <a16:colId xmlns:a16="http://schemas.microsoft.com/office/drawing/2014/main" val="382832993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220516366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352517804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Banówki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Świeżej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2461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0663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6564369"/>
                  </a:ext>
                </a:extLst>
              </a:tr>
            </a:tbl>
          </a:graphicData>
        </a:graphic>
      </p:graphicFrame>
      <p:pic>
        <p:nvPicPr>
          <p:cNvPr id="3" name="Obraz 2">
            <a:extLst>
              <a:ext uri="{FF2B5EF4-FFF2-40B4-BE49-F238E27FC236}">
                <a16:creationId xmlns:a16="http://schemas.microsoft.com/office/drawing/2014/main" id="{6200BCE4-13B6-4F5D-9D36-4E87661F8E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7301" y="1440518"/>
            <a:ext cx="4458274" cy="445827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C862B826-1397-4198-BECC-8FD8BEC000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425" y="1353383"/>
            <a:ext cx="4577338" cy="457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739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9" y="787400"/>
            <a:ext cx="1123893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Dolnej Wisły </a:t>
            </a:r>
            <a:b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biologiczne zależne </a:t>
            </a:r>
            <a:b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 hydromorfologii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115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F227B77-6D00-4CD7-B388-1962B6C68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530108"/>
              </p:ext>
            </p:extLst>
          </p:nvPr>
        </p:nvGraphicFramePr>
        <p:xfrm>
          <a:off x="1677194" y="2683123"/>
          <a:ext cx="3878032" cy="1066800"/>
        </p:xfrm>
        <a:graphic>
          <a:graphicData uri="http://schemas.openxmlformats.org/drawingml/2006/table">
            <a:tbl>
              <a:tblPr/>
              <a:tblGrid>
                <a:gridCol w="1749843">
                  <a:extLst>
                    <a:ext uri="{9D8B030D-6E8A-4147-A177-3AD203B41FA5}">
                      <a16:colId xmlns:a16="http://schemas.microsoft.com/office/drawing/2014/main" val="1348728911"/>
                    </a:ext>
                  </a:extLst>
                </a:gridCol>
                <a:gridCol w="2128189">
                  <a:extLst>
                    <a:ext uri="{9D8B030D-6E8A-4147-A177-3AD203B41FA5}">
                      <a16:colId xmlns:a16="http://schemas.microsoft.com/office/drawing/2014/main" val="1117946709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 Dolnej Wisły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2486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246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15111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8821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6360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TW i CW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4269144"/>
                  </a:ext>
                </a:extLst>
              </a:tr>
            </a:tbl>
          </a:graphicData>
        </a:graphic>
      </p:graphicFrame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554D403A-0E4C-4901-B432-E08DF96CAD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829190"/>
            <a:ext cx="5821361" cy="529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9237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Banówki i region wodny Świeżej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biologiczne zależne od hydromorfologii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66890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848815"/>
              </p:ext>
            </p:extLst>
          </p:nvPr>
        </p:nvGraphicFramePr>
        <p:xfrm>
          <a:off x="0" y="5930721"/>
          <a:ext cx="4993640" cy="214313"/>
        </p:xfrm>
        <a:graphic>
          <a:graphicData uri="http://schemas.openxmlformats.org/drawingml/2006/table">
            <a:tbl>
              <a:tblPr/>
              <a:tblGrid>
                <a:gridCol w="4993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hydromorfologii - region wodny Banówki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447172"/>
              </p:ext>
            </p:extLst>
          </p:nvPr>
        </p:nvGraphicFramePr>
        <p:xfrm>
          <a:off x="7573224" y="5909225"/>
          <a:ext cx="6203035" cy="214313"/>
        </p:xfrm>
        <a:graphic>
          <a:graphicData uri="http://schemas.openxmlformats.org/drawingml/2006/table">
            <a:tbl>
              <a:tblPr/>
              <a:tblGrid>
                <a:gridCol w="6203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hydromorfologii - region wodny Świeżej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B6F316F3-9A76-4716-9E8F-B8E34821AF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635093"/>
              </p:ext>
            </p:extLst>
          </p:nvPr>
        </p:nvGraphicFramePr>
        <p:xfrm>
          <a:off x="4313434" y="2922022"/>
          <a:ext cx="3136900" cy="708660"/>
        </p:xfrm>
        <a:graphic>
          <a:graphicData uri="http://schemas.openxmlformats.org/drawingml/2006/table">
            <a:tbl>
              <a:tblPr/>
              <a:tblGrid>
                <a:gridCol w="939800">
                  <a:extLst>
                    <a:ext uri="{9D8B030D-6E8A-4147-A177-3AD203B41FA5}">
                      <a16:colId xmlns:a16="http://schemas.microsoft.com/office/drawing/2014/main" val="382832993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220516366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352517804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Banówki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Świeżej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2461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0663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6564369"/>
                  </a:ext>
                </a:extLst>
              </a:tr>
            </a:tbl>
          </a:graphicData>
        </a:graphic>
      </p:graphicFrame>
      <p:pic>
        <p:nvPicPr>
          <p:cNvPr id="4" name="Obraz 3">
            <a:extLst>
              <a:ext uri="{FF2B5EF4-FFF2-40B4-BE49-F238E27FC236}">
                <a16:creationId xmlns:a16="http://schemas.microsoft.com/office/drawing/2014/main" id="{0BF5AD7E-AE14-49F9-B0AC-5B327EA51F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3222" y="1420259"/>
            <a:ext cx="4511699" cy="451169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9A921820-B31A-4487-AD20-7697122F90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079" y="1419021"/>
            <a:ext cx="4511700" cy="451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8970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9" y="787400"/>
            <a:ext cx="11238936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Dolnej Wisły </a:t>
            </a:r>
            <a:b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fizykochemiczne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115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F227B77-6D00-4CD7-B388-1962B6C68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68341"/>
              </p:ext>
            </p:extLst>
          </p:nvPr>
        </p:nvGraphicFramePr>
        <p:xfrm>
          <a:off x="1677194" y="2683123"/>
          <a:ext cx="3878032" cy="1066800"/>
        </p:xfrm>
        <a:graphic>
          <a:graphicData uri="http://schemas.openxmlformats.org/drawingml/2006/table">
            <a:tbl>
              <a:tblPr/>
              <a:tblGrid>
                <a:gridCol w="1749843">
                  <a:extLst>
                    <a:ext uri="{9D8B030D-6E8A-4147-A177-3AD203B41FA5}">
                      <a16:colId xmlns:a16="http://schemas.microsoft.com/office/drawing/2014/main" val="1348728911"/>
                    </a:ext>
                  </a:extLst>
                </a:gridCol>
                <a:gridCol w="2128189">
                  <a:extLst>
                    <a:ext uri="{9D8B030D-6E8A-4147-A177-3AD203B41FA5}">
                      <a16:colId xmlns:a16="http://schemas.microsoft.com/office/drawing/2014/main" val="1117946709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 Dolnej Wisły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2486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15111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8821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154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6360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TW i CW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4269144"/>
                  </a:ext>
                </a:extLst>
              </a:tr>
            </a:tbl>
          </a:graphicData>
        </a:graphic>
      </p:graphicFrame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554D403A-0E4C-4901-B432-E08DF96CAD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829190"/>
            <a:ext cx="5821361" cy="529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2768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Banówki i region wodny Świeżej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fizykochemiczne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66890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839037"/>
              </p:ext>
            </p:extLst>
          </p:nvPr>
        </p:nvGraphicFramePr>
        <p:xfrm>
          <a:off x="0" y="5930721"/>
          <a:ext cx="4993640" cy="214313"/>
        </p:xfrm>
        <a:graphic>
          <a:graphicData uri="http://schemas.openxmlformats.org/drawingml/2006/table">
            <a:tbl>
              <a:tblPr/>
              <a:tblGrid>
                <a:gridCol w="4993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fizykochemiczne - region wodny Banówki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246672"/>
              </p:ext>
            </p:extLst>
          </p:nvPr>
        </p:nvGraphicFramePr>
        <p:xfrm>
          <a:off x="7573224" y="5909225"/>
          <a:ext cx="6203035" cy="214313"/>
        </p:xfrm>
        <a:graphic>
          <a:graphicData uri="http://schemas.openxmlformats.org/drawingml/2006/table">
            <a:tbl>
              <a:tblPr/>
              <a:tblGrid>
                <a:gridCol w="6203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fizykochemiczne - region wodny Świeżej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B6F316F3-9A76-4716-9E8F-B8E34821AF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380531"/>
              </p:ext>
            </p:extLst>
          </p:nvPr>
        </p:nvGraphicFramePr>
        <p:xfrm>
          <a:off x="4301408" y="2922022"/>
          <a:ext cx="3136900" cy="708660"/>
        </p:xfrm>
        <a:graphic>
          <a:graphicData uri="http://schemas.openxmlformats.org/drawingml/2006/table">
            <a:tbl>
              <a:tblPr/>
              <a:tblGrid>
                <a:gridCol w="939800">
                  <a:extLst>
                    <a:ext uri="{9D8B030D-6E8A-4147-A177-3AD203B41FA5}">
                      <a16:colId xmlns:a16="http://schemas.microsoft.com/office/drawing/2014/main" val="382832993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220516366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352517804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Banówki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Świeżej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2461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0663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6564369"/>
                  </a:ext>
                </a:extLst>
              </a:tr>
            </a:tbl>
          </a:graphicData>
        </a:graphic>
      </p:graphicFrame>
      <p:sp>
        <p:nvSpPr>
          <p:cNvPr id="2" name="Prostokąt 1">
            <a:extLst>
              <a:ext uri="{FF2B5EF4-FFF2-40B4-BE49-F238E27FC236}">
                <a16:creationId xmlns:a16="http://schemas.microsoft.com/office/drawing/2014/main" id="{448A9136-CCA0-441C-8B4F-6286BA2A6C21}"/>
              </a:ext>
            </a:extLst>
          </p:cNvPr>
          <p:cNvSpPr/>
          <p:nvPr/>
        </p:nvSpPr>
        <p:spPr>
          <a:xfrm>
            <a:off x="12473940" y="578358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F9A543E-96A5-424E-9291-BB165C0777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6531" y="1401364"/>
            <a:ext cx="4549490" cy="454949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9C33402-2467-4213-8BAC-B477A8D1B4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979" y="1403883"/>
            <a:ext cx="4549491" cy="454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8785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9" y="787400"/>
            <a:ext cx="11238936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Dolnej Wisły </a:t>
            </a:r>
            <a:b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cechy 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115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F227B77-6D00-4CD7-B388-1962B6C68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443958"/>
              </p:ext>
            </p:extLst>
          </p:nvPr>
        </p:nvGraphicFramePr>
        <p:xfrm>
          <a:off x="1677194" y="2683123"/>
          <a:ext cx="3878032" cy="1066800"/>
        </p:xfrm>
        <a:graphic>
          <a:graphicData uri="http://schemas.openxmlformats.org/drawingml/2006/table">
            <a:tbl>
              <a:tblPr/>
              <a:tblGrid>
                <a:gridCol w="1749843">
                  <a:extLst>
                    <a:ext uri="{9D8B030D-6E8A-4147-A177-3AD203B41FA5}">
                      <a16:colId xmlns:a16="http://schemas.microsoft.com/office/drawing/2014/main" val="1348728911"/>
                    </a:ext>
                  </a:extLst>
                </a:gridCol>
                <a:gridCol w="2128189">
                  <a:extLst>
                    <a:ext uri="{9D8B030D-6E8A-4147-A177-3AD203B41FA5}">
                      <a16:colId xmlns:a16="http://schemas.microsoft.com/office/drawing/2014/main" val="1117946709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 Dolnej Wisły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2486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194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15111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8821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172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6360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TW i CW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4269144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13B1A0E0-CCB6-45DB-A978-32C75FDB90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0179" y="817776"/>
            <a:ext cx="5821362" cy="529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0888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Banówki i region wodny Świeżej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cechy 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66890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021170"/>
              </p:ext>
            </p:extLst>
          </p:nvPr>
        </p:nvGraphicFramePr>
        <p:xfrm>
          <a:off x="0" y="5930721"/>
          <a:ext cx="4993640" cy="214313"/>
        </p:xfrm>
        <a:graphic>
          <a:graphicData uri="http://schemas.openxmlformats.org/drawingml/2006/table">
            <a:tbl>
              <a:tblPr/>
              <a:tblGrid>
                <a:gridCol w="4993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cechy chemiczne - region wodny Banówki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559307"/>
              </p:ext>
            </p:extLst>
          </p:nvPr>
        </p:nvGraphicFramePr>
        <p:xfrm>
          <a:off x="7573224" y="5909225"/>
          <a:ext cx="6203035" cy="214313"/>
        </p:xfrm>
        <a:graphic>
          <a:graphicData uri="http://schemas.openxmlformats.org/drawingml/2006/table">
            <a:tbl>
              <a:tblPr/>
              <a:tblGrid>
                <a:gridCol w="6203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cechy chemiczne - region wodny Świeżej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B6F316F3-9A76-4716-9E8F-B8E34821AF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872370"/>
              </p:ext>
            </p:extLst>
          </p:nvPr>
        </p:nvGraphicFramePr>
        <p:xfrm>
          <a:off x="4321072" y="2922022"/>
          <a:ext cx="3136900" cy="708660"/>
        </p:xfrm>
        <a:graphic>
          <a:graphicData uri="http://schemas.openxmlformats.org/drawingml/2006/table">
            <a:tbl>
              <a:tblPr/>
              <a:tblGrid>
                <a:gridCol w="939800">
                  <a:extLst>
                    <a:ext uri="{9D8B030D-6E8A-4147-A177-3AD203B41FA5}">
                      <a16:colId xmlns:a16="http://schemas.microsoft.com/office/drawing/2014/main" val="382832993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220516366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352517804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Banówki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Świeżej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2461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0663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6564369"/>
                  </a:ext>
                </a:extLst>
              </a:tr>
            </a:tbl>
          </a:graphicData>
        </a:graphic>
      </p:graphicFrame>
      <p:sp>
        <p:nvSpPr>
          <p:cNvPr id="2" name="Prostokąt 1">
            <a:extLst>
              <a:ext uri="{FF2B5EF4-FFF2-40B4-BE49-F238E27FC236}">
                <a16:creationId xmlns:a16="http://schemas.microsoft.com/office/drawing/2014/main" id="{448A9136-CCA0-441C-8B4F-6286BA2A6C21}"/>
              </a:ext>
            </a:extLst>
          </p:cNvPr>
          <p:cNvSpPr/>
          <p:nvPr/>
        </p:nvSpPr>
        <p:spPr>
          <a:xfrm>
            <a:off x="12473940" y="578358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A8EECEC-0C7B-4315-B5CA-7F553F28FA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3224" y="1381231"/>
            <a:ext cx="4549490" cy="454949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BEF21BB5-8A23-4C10-AEBC-C8DDAE5662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86" y="1381231"/>
            <a:ext cx="4549491" cy="454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7150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9" y="787400"/>
            <a:ext cx="11238936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Dolnej Wisły </a:t>
            </a:r>
            <a:b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zasoby wodne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115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F227B77-6D00-4CD7-B388-1962B6C68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817650"/>
              </p:ext>
            </p:extLst>
          </p:nvPr>
        </p:nvGraphicFramePr>
        <p:xfrm>
          <a:off x="1677194" y="2683123"/>
          <a:ext cx="3878032" cy="1066800"/>
        </p:xfrm>
        <a:graphic>
          <a:graphicData uri="http://schemas.openxmlformats.org/drawingml/2006/table">
            <a:tbl>
              <a:tblPr/>
              <a:tblGrid>
                <a:gridCol w="1749843">
                  <a:extLst>
                    <a:ext uri="{9D8B030D-6E8A-4147-A177-3AD203B41FA5}">
                      <a16:colId xmlns:a16="http://schemas.microsoft.com/office/drawing/2014/main" val="1348728911"/>
                    </a:ext>
                  </a:extLst>
                </a:gridCol>
                <a:gridCol w="2128189">
                  <a:extLst>
                    <a:ext uri="{9D8B030D-6E8A-4147-A177-3AD203B41FA5}">
                      <a16:colId xmlns:a16="http://schemas.microsoft.com/office/drawing/2014/main" val="1117946709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 Dolnej Wisły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2486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15111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8821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6360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TW i CW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4269144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5CAE4D40-B881-47D4-AF35-214E068637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819028"/>
            <a:ext cx="5821362" cy="529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7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Banówki i region wodny Świeżej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zasoby wodne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66890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766229"/>
              </p:ext>
            </p:extLst>
          </p:nvPr>
        </p:nvGraphicFramePr>
        <p:xfrm>
          <a:off x="129226" y="5909225"/>
          <a:ext cx="4993640" cy="214313"/>
        </p:xfrm>
        <a:graphic>
          <a:graphicData uri="http://schemas.openxmlformats.org/drawingml/2006/table">
            <a:tbl>
              <a:tblPr/>
              <a:tblGrid>
                <a:gridCol w="4993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zasoby wodne - region wodny Banówki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097271"/>
              </p:ext>
            </p:extLst>
          </p:nvPr>
        </p:nvGraphicFramePr>
        <p:xfrm>
          <a:off x="7573224" y="5909225"/>
          <a:ext cx="6203035" cy="214313"/>
        </p:xfrm>
        <a:graphic>
          <a:graphicData uri="http://schemas.openxmlformats.org/drawingml/2006/table">
            <a:tbl>
              <a:tblPr/>
              <a:tblGrid>
                <a:gridCol w="6203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zasoby wodne - region wodny Świeżej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B6F316F3-9A76-4716-9E8F-B8E34821AF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982215"/>
              </p:ext>
            </p:extLst>
          </p:nvPr>
        </p:nvGraphicFramePr>
        <p:xfrm>
          <a:off x="4385242" y="2922022"/>
          <a:ext cx="3136900" cy="708660"/>
        </p:xfrm>
        <a:graphic>
          <a:graphicData uri="http://schemas.openxmlformats.org/drawingml/2006/table">
            <a:tbl>
              <a:tblPr/>
              <a:tblGrid>
                <a:gridCol w="939800">
                  <a:extLst>
                    <a:ext uri="{9D8B030D-6E8A-4147-A177-3AD203B41FA5}">
                      <a16:colId xmlns:a16="http://schemas.microsoft.com/office/drawing/2014/main" val="382832993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220516366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352517804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Banówki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Świeżej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2461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0663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6564369"/>
                  </a:ext>
                </a:extLst>
              </a:tr>
            </a:tbl>
          </a:graphicData>
        </a:graphic>
      </p:graphicFrame>
      <p:sp>
        <p:nvSpPr>
          <p:cNvPr id="2" name="Prostokąt 1">
            <a:extLst>
              <a:ext uri="{FF2B5EF4-FFF2-40B4-BE49-F238E27FC236}">
                <a16:creationId xmlns:a16="http://schemas.microsoft.com/office/drawing/2014/main" id="{448A9136-CCA0-441C-8B4F-6286BA2A6C21}"/>
              </a:ext>
            </a:extLst>
          </p:cNvPr>
          <p:cNvSpPr/>
          <p:nvPr/>
        </p:nvSpPr>
        <p:spPr>
          <a:xfrm>
            <a:off x="12473940" y="578358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C000CF0-1695-44A1-9E5B-2171D99EB6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408" y="1390920"/>
            <a:ext cx="4518305" cy="451830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FDE2D7F-55FC-48F9-A04F-E4EFB5053D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555" y="1390920"/>
            <a:ext cx="4518305" cy="451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1148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64272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Dolnej Wisły, region wodny Banówki i region wodny Świeżej – liczba presji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274638" y="1181285"/>
            <a:ext cx="113960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Analiza zidentyfikowanych presji znaczących w poszczególnych jcwp obejmowała badanie występujących zależności pomiędzy różnymi rodzajami presji.  Analiza ta umożliwiła zaprojektowanie efektywnych działań naprawczych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E9462749-6601-4F1D-A120-8666E5E734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44950"/>
              </p:ext>
            </p:extLst>
          </p:nvPr>
        </p:nvGraphicFramePr>
        <p:xfrm>
          <a:off x="5002876" y="5684471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łącznie - region wodny Banówki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Group 554">
            <a:extLst>
              <a:ext uri="{FF2B5EF4-FFF2-40B4-BE49-F238E27FC236}">
                <a16:creationId xmlns:a16="http://schemas.microsoft.com/office/drawing/2014/main" id="{7E31AFFE-84BD-4E8C-876A-1969AA777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43815"/>
              </p:ext>
            </p:extLst>
          </p:nvPr>
        </p:nvGraphicFramePr>
        <p:xfrm>
          <a:off x="0" y="599892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łącznie - region wodny Dolnej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7E9CE6DA-6BC6-4BF5-8032-A5BD30E23F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90" y="1633605"/>
            <a:ext cx="4841873" cy="4403737"/>
          </a:xfrm>
          <a:prstGeom prst="rect">
            <a:avLst/>
          </a:prstGeom>
        </p:spPr>
      </p:pic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60255031-49D2-46B4-8CC8-0AB783ECBC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422181"/>
              </p:ext>
            </p:extLst>
          </p:nvPr>
        </p:nvGraphicFramePr>
        <p:xfrm>
          <a:off x="8696860" y="579162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łącznie - region wodny Świeżej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>
            <a:extLst>
              <a:ext uri="{FF2B5EF4-FFF2-40B4-BE49-F238E27FC236}">
                <a16:creationId xmlns:a16="http://schemas.microsoft.com/office/drawing/2014/main" id="{49851FA5-FB80-416C-8691-A726622044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6860" y="2226678"/>
            <a:ext cx="3495140" cy="349514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E7A9C831-B68B-4DE9-A0F1-8B45E979F9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2876" y="2015770"/>
            <a:ext cx="3621471" cy="362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5009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642724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Dolnej Wisły, region wodny Banówki i region wodny Świeżej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jcwpd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E9462749-6601-4F1D-A120-8666E5E734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259633"/>
              </p:ext>
            </p:extLst>
          </p:nvPr>
        </p:nvGraphicFramePr>
        <p:xfrm>
          <a:off x="4880613" y="5561815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jcwpd- region wodny Banówki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Group 554">
            <a:extLst>
              <a:ext uri="{FF2B5EF4-FFF2-40B4-BE49-F238E27FC236}">
                <a16:creationId xmlns:a16="http://schemas.microsoft.com/office/drawing/2014/main" id="{7E31AFFE-84BD-4E8C-876A-1969AA777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205340"/>
              </p:ext>
            </p:extLst>
          </p:nvPr>
        </p:nvGraphicFramePr>
        <p:xfrm>
          <a:off x="0" y="599892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jcwpd - region wodny Dolnej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60255031-49D2-46B4-8CC8-0AB783ECBC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289728"/>
              </p:ext>
            </p:extLst>
          </p:nvPr>
        </p:nvGraphicFramePr>
        <p:xfrm>
          <a:off x="8527286" y="584700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jcwpd - region wodny Świeżej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4BE234D9-7C7C-45C7-B05E-8DE845B232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75" y="1629060"/>
            <a:ext cx="4802538" cy="4367962"/>
          </a:xfrm>
          <a:prstGeom prst="rect">
            <a:avLst/>
          </a:prstGeom>
        </p:spPr>
      </p:pic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309CFBDF-1CA3-49C8-9A22-032EC243D0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8045" y="2218722"/>
            <a:ext cx="3565880" cy="356588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D479890-EBC1-4995-AAFB-BD39ECE35C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090" y="1995935"/>
            <a:ext cx="3565880" cy="356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461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4601" y="2147537"/>
            <a:ext cx="2051050" cy="20236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Dolnej Wisły zagrożone nieosiągnięciem celów środowiskowych: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92%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  <a:endParaRPr lang="pl-PL" sz="10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63%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przybrzeżne i przejściowe (TW i CW):             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  <a:endParaRPr lang="pl-PL" sz="1000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20% 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D46D5E61-BD0E-4AB8-BFAA-4B20406135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5618" y="1324055"/>
            <a:ext cx="5106381" cy="4644310"/>
          </a:xfrm>
          <a:prstGeom prst="rect">
            <a:avLst/>
          </a:prstGeom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FDE5291D-6C03-4E31-AE5F-AA6462402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29769"/>
            <a:ext cx="5106381" cy="4644311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36675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Dolnej Wisły 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5106381" y="2183131"/>
            <a:ext cx="1979237" cy="1988038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54707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4601" y="2147537"/>
            <a:ext cx="2051050" cy="123880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Banówki zagrożone nieosiągnięciem celów środowiskowych: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0% 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36675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Banówki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5106381" y="2183131"/>
            <a:ext cx="1979237" cy="1245869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06D6675C-5F9E-4175-8163-FB984DE2E8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3730" y="1205528"/>
            <a:ext cx="4751076" cy="4751076"/>
          </a:xfrm>
          <a:prstGeom prst="rect">
            <a:avLst/>
          </a:prstGeom>
        </p:spPr>
      </p:pic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1D3C7C74-D5FE-4640-80FC-752AA5119D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070" y="1275332"/>
            <a:ext cx="4667232" cy="466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23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4601" y="2147537"/>
            <a:ext cx="2051050" cy="145424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Świeżej zagrożone nieosiągnięciem celów środowiskowych: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0% 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36675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Świeżej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5106381" y="2183131"/>
            <a:ext cx="1979237" cy="145424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FE38E100-E414-4DC3-8587-AD9F8D78CF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4589" y="1356083"/>
            <a:ext cx="4670325" cy="4670325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AC3E01CD-F298-49F7-88A0-990385F27C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327" y="1359842"/>
            <a:ext cx="4662805" cy="466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472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05" y="1298574"/>
            <a:ext cx="11141075" cy="46397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środowiskowe ustala się w odniesieniu do wymagań dla stanu lub potencjału ekologicznego oraz stanu chemicznego jcwp.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wód powierzchniowych (art. 4 ust. 1 RDW) jest: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niepogarszanie się stanu wód powierzchniowych oraz ochrona i przywrócenie dobrego stanu jcw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osiągnięcie, co najmniej dobrego stanu lub potencjału ekologicznego wód powierzchniowych;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stopniowe eliminowanie, a w rezultacie zaprzestanie zrzutów do wód powierzchniowych substancji priorytetowych i niebezpiecznych, a także zapobieganie dopływowi zanieczyszczeń do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odwrócenie każdej znaczącej i ciągłej tendencji wzrostu stężenia każdego zanieczyszczenia wynikającego z wpływu działalności człowieka w celu stopniowej redukcji zanieczyszczenia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 zgodności ze wszystkimi normami i celami określonymi w ustawodawstwie wspólnotowym dla obszarów chronionych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Zgodnie z powyższym,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naturalnych (NAT) części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wód jest: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stan ekologiczny i dobry stan chemiczny, w przypadku oceny z monitoringu wód wskazującej na stan dobry lub zły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bardzo dobry stan ekologiczny, w przypadku jcwp, dla których wyniki monitoringu wskazują na bardzo dobry stan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dobry,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</p:txBody>
      </p:sp>
      <p:pic>
        <p:nvPicPr>
          <p:cNvPr id="15" name="Obraz 11">
            <a:extLst>
              <a:ext uri="{FF2B5EF4-FFF2-40B4-BE49-F238E27FC236}">
                <a16:creationId xmlns:a16="http://schemas.microsoft.com/office/drawing/2014/main" id="{1135FCC1-D7AF-4042-A681-2221759D0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167094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F72DCE22-D155-4799-ACE9-343CD1184D00}"/>
              </a:ext>
            </a:extLst>
          </p:cNvPr>
          <p:cNvGraphicFramePr>
            <a:graphicFrameLocks noGrp="1"/>
          </p:cNvGraphicFramePr>
          <p:nvPr/>
        </p:nvGraphicFramePr>
        <p:xfrm>
          <a:off x="8724900" y="5840413"/>
          <a:ext cx="3162300" cy="213088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Liczba działań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8" marR="91438"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98574"/>
            <a:ext cx="11141075" cy="42129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sztucznych i silnie zmienionych części wód jest: </a:t>
            </a:r>
            <a:endParaRPr lang="pl-PL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potencjał ekologiczny i dobry stan chemiczny, w przypadku oceny z monitoringu wód wskazującej na stan dobry lub zły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maksymalny potencjał ekologiczny w przypadku jcwp, dla których wyniki monitoringu wskazują na maksymalny potencjał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 rzecznych i zbiornikowych może być również zapewnienie drożności cieku dla migracji ryb</a:t>
            </a:r>
          </a:p>
          <a:p>
            <a:pPr>
              <a:buNone/>
            </a:pP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jcwpd jest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lub ograniczanie wprowadzania do nich zanieczyszczeń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pogorszeniu oraz poprawa ich stanu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ich ochrona i podejmowanie działań naprawczych, a także zapewnianie równowagi między poborem a zasilaniem tych wód, tak aby osiągnąć ich dobry stan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8" name="Obraz 11">
            <a:extLst>
              <a:ext uri="{FF2B5EF4-FFF2-40B4-BE49-F238E27FC236}">
                <a16:creationId xmlns:a16="http://schemas.microsoft.com/office/drawing/2014/main" id="{17D7EA56-63AC-4CAF-A450-06774DF48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236998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1912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 – ocena stopnia osiągnięcia celów środowiskowych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328737"/>
            <a:ext cx="11141075" cy="162711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Elementem aktualizacji planów gospodarowania wodami jest przeprowadzenie oceny spełnienia celów środowiskowych oraz postępu w osiąganiu celów środowiskowych.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stopnia osiągnięcia celów środowiskowych stanowi element wskazujący na konieczność lub brak konieczności bardziej szczegółowej analizy w zakresie ustalonego celu oraz dobranego zestawu działań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przeprowadzonej oceny stanowią wskazanie do aktualizacji ustalonego celu środowiskowego na podstawie najbardziej aktualnych dostępnych danych </a:t>
            </a:r>
          </a:p>
        </p:txBody>
      </p:sp>
      <p:sp>
        <p:nvSpPr>
          <p:cNvPr id="8" name="Text Box 500">
            <a:extLst>
              <a:ext uri="{FF2B5EF4-FFF2-40B4-BE49-F238E27FC236}">
                <a16:creationId xmlns:a16="http://schemas.microsoft.com/office/drawing/2014/main" id="{9B680633-0820-4C1B-8EE8-7074EAA9A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04" y="3110703"/>
            <a:ext cx="11141075" cy="25565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oceny stopnia osiągnięcia celów środowiskowych: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Dolnej Wisły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ok. 3%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  <a:p>
            <a:pPr marL="342900" indent="-3429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jeziorne (LW)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20%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  <a:p>
            <a:pPr marL="342900" indent="-3429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przybrzeżne i przejściowe (TW i CW) -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zakładanego 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</p:txBody>
      </p:sp>
      <p:pic>
        <p:nvPicPr>
          <p:cNvPr id="10" name="Obraz 11">
            <a:extLst>
              <a:ext uri="{FF2B5EF4-FFF2-40B4-BE49-F238E27FC236}">
                <a16:creationId xmlns:a16="http://schemas.microsoft.com/office/drawing/2014/main" id="{3882246D-9F92-4C70-9ED9-371FE325E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76489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500">
            <a:extLst>
              <a:ext uri="{FF2B5EF4-FFF2-40B4-BE49-F238E27FC236}">
                <a16:creationId xmlns:a16="http://schemas.microsoft.com/office/drawing/2014/main" id="{83110049-00F4-47B3-AC2E-D9ED244F0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4086" y="2891156"/>
            <a:ext cx="5833110" cy="144552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endParaRPr 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Banówki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</p:txBody>
      </p:sp>
      <p:sp>
        <p:nvSpPr>
          <p:cNvPr id="13" name="Text Box 500">
            <a:extLst>
              <a:ext uri="{FF2B5EF4-FFF2-40B4-BE49-F238E27FC236}">
                <a16:creationId xmlns:a16="http://schemas.microsoft.com/office/drawing/2014/main" id="{83889B0A-63FA-4886-9C7E-DC95BDED72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4085" y="4200518"/>
            <a:ext cx="5833110" cy="196258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endParaRPr 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Świeżej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jeziorne (LW) -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</p:txBody>
      </p:sp>
    </p:spTree>
    <p:extLst>
      <p:ext uri="{BB962C8B-B14F-4D97-AF65-F5344CB8AC3E}">
        <p14:creationId xmlns:p14="http://schemas.microsoft.com/office/powerpoint/2010/main" val="41024306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4351</Words>
  <Application>Microsoft Office PowerPoint</Application>
  <PresentationFormat>Panoramiczny</PresentationFormat>
  <Paragraphs>590</Paragraphs>
  <Slides>46</Slides>
  <Notes>46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46</vt:i4>
      </vt:variant>
    </vt:vector>
  </HeadingPairs>
  <TitlesOfParts>
    <vt:vector size="52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329</cp:revision>
  <dcterms:created xsi:type="dcterms:W3CDTF">2017-12-14T14:22:37Z</dcterms:created>
  <dcterms:modified xsi:type="dcterms:W3CDTF">2021-05-24T14:06:54Z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